
<file path=[Content_Types].xml><?xml version="1.0" encoding="utf-8"?>
<Types xmlns="http://schemas.openxmlformats.org/package/2006/content-types">
  <Default Extension="bin" ContentType="image/jpeg"/>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2"/>
  </p:notesMasterIdLst>
  <p:sldIdLst>
    <p:sldId id="256" r:id="rId3"/>
    <p:sldId id="257" r:id="rId4"/>
    <p:sldId id="266" r:id="rId5"/>
    <p:sldId id="267" r:id="rId6"/>
    <p:sldId id="268" r:id="rId7"/>
    <p:sldId id="259" r:id="rId8"/>
    <p:sldId id="270" r:id="rId9"/>
    <p:sldId id="258" r:id="rId10"/>
    <p:sldId id="261" r:id="rId11"/>
    <p:sldId id="260" r:id="rId12"/>
    <p:sldId id="271" r:id="rId13"/>
    <p:sldId id="272" r:id="rId14"/>
    <p:sldId id="263" r:id="rId15"/>
    <p:sldId id="264" r:id="rId16"/>
    <p:sldId id="273" r:id="rId17"/>
    <p:sldId id="275" r:id="rId18"/>
    <p:sldId id="274" r:id="rId19"/>
    <p:sldId id="269"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85696" autoAdjust="0"/>
  </p:normalViewPr>
  <p:slideViewPr>
    <p:cSldViewPr snapToGrid="0">
      <p:cViewPr varScale="1">
        <p:scale>
          <a:sx n="43" d="100"/>
          <a:sy n="43" d="100"/>
        </p:scale>
        <p:origin x="72" y="6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259748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25974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651811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Social dance</a:t>
            </a:r>
            <a:r>
              <a:rPr lang="en-US" sz="1200" b="0" i="0" kern="1200" dirty="0">
                <a:solidFill>
                  <a:schemeClr val="tx1"/>
                </a:solidFill>
                <a:effectLst/>
                <a:latin typeface="+mn-lt"/>
                <a:ea typeface="+mn-ea"/>
                <a:cs typeface="+mn-cs"/>
              </a:rPr>
              <a:t> is a major category or classification </a:t>
            </a:r>
            <a:r>
              <a:rPr lang="en-US" sz="1200" b="0" i="0" kern="1200" dirty="0" err="1">
                <a:solidFill>
                  <a:schemeClr val="tx1"/>
                </a:solidFill>
                <a:effectLst/>
                <a:latin typeface="+mn-lt"/>
                <a:ea typeface="+mn-ea"/>
                <a:cs typeface="+mn-cs"/>
              </a:rPr>
              <a:t>of</a:t>
            </a:r>
            <a:r>
              <a:rPr lang="en-US" sz="1200" b="1" i="0" kern="1200" dirty="0" err="1">
                <a:solidFill>
                  <a:schemeClr val="tx1"/>
                </a:solidFill>
                <a:effectLst/>
                <a:latin typeface="+mn-lt"/>
                <a:ea typeface="+mn-ea"/>
                <a:cs typeface="+mn-cs"/>
              </a:rPr>
              <a:t>dance</a:t>
            </a:r>
            <a:r>
              <a:rPr lang="en-US" sz="1200" b="0" i="0" kern="1200" dirty="0">
                <a:solidFill>
                  <a:schemeClr val="tx1"/>
                </a:solidFill>
                <a:effectLst/>
                <a:latin typeface="+mn-lt"/>
                <a:ea typeface="+mn-ea"/>
                <a:cs typeface="+mn-cs"/>
              </a:rPr>
              <a:t> forms or </a:t>
            </a:r>
            <a:r>
              <a:rPr lang="en-US" sz="1200" b="1" i="0" kern="1200" dirty="0">
                <a:solidFill>
                  <a:schemeClr val="tx1"/>
                </a:solidFill>
                <a:effectLst/>
                <a:latin typeface="+mn-lt"/>
                <a:ea typeface="+mn-ea"/>
                <a:cs typeface="+mn-cs"/>
              </a:rPr>
              <a:t>dance</a:t>
            </a:r>
            <a:r>
              <a:rPr lang="en-US" sz="1200" b="0" i="0" kern="1200" dirty="0">
                <a:solidFill>
                  <a:schemeClr val="tx1"/>
                </a:solidFill>
                <a:effectLst/>
                <a:latin typeface="+mn-lt"/>
                <a:ea typeface="+mn-ea"/>
                <a:cs typeface="+mn-cs"/>
              </a:rPr>
              <a:t> styles, where sociability and socializing are the primary focuses of the </a:t>
            </a:r>
            <a:r>
              <a:rPr lang="en-US" sz="1200" b="1" i="0" kern="1200" dirty="0">
                <a:solidFill>
                  <a:schemeClr val="tx1"/>
                </a:solidFill>
                <a:effectLst/>
                <a:latin typeface="+mn-lt"/>
                <a:ea typeface="+mn-ea"/>
                <a:cs typeface="+mn-cs"/>
              </a:rPr>
              <a:t>dancing</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https://www.dictionary.com/browse/salsa</a:t>
            </a:r>
          </a:p>
          <a:p>
            <a:r>
              <a:rPr lang="en-US" dirty="0"/>
              <a:t>Gateway drug</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418924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308085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Jimmy </a:t>
            </a:r>
            <a:r>
              <a:rPr lang="en-US" sz="1200" b="0" i="0" kern="1200" dirty="0" err="1">
                <a:solidFill>
                  <a:schemeClr val="tx1"/>
                </a:solidFill>
                <a:effectLst/>
                <a:latin typeface="+mn-lt"/>
                <a:ea typeface="+mn-ea"/>
                <a:cs typeface="+mn-cs"/>
              </a:rPr>
              <a:t>Fontanez</a:t>
            </a:r>
            <a:r>
              <a:rPr lang="en-US" sz="1200" b="0" i="0" kern="1200" dirty="0">
                <a:solidFill>
                  <a:schemeClr val="tx1"/>
                </a:solidFill>
                <a:effectLst/>
                <a:latin typeface="+mn-lt"/>
                <a:ea typeface="+mn-ea"/>
                <a:cs typeface="+mn-cs"/>
              </a:rPr>
              <a:t>/Media Right Productions</a:t>
            </a:r>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1006557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144134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Afro-Latino style</a:t>
            </a:r>
          </a:p>
          <a:p>
            <a:pPr marL="171450" indent="-171450">
              <a:buFont typeface="Arial" panose="020B0604020202020204" pitchFamily="34" charset="0"/>
              <a:buChar char="•"/>
            </a:pPr>
            <a:r>
              <a:rPr lang="en-US" dirty="0"/>
              <a:t>Colombian / Cali style</a:t>
            </a:r>
          </a:p>
          <a:p>
            <a:pPr marL="171450" indent="-171450">
              <a:buFont typeface="Arial" panose="020B0604020202020204" pitchFamily="34" charset="0"/>
              <a:buChar char="•"/>
            </a:pPr>
            <a:r>
              <a:rPr lang="en-US" dirty="0"/>
              <a:t>Cuban style / Casino</a:t>
            </a:r>
          </a:p>
          <a:p>
            <a:pPr marL="171450" indent="-171450">
              <a:buFont typeface="Arial" panose="020B0604020202020204" pitchFamily="34" charset="0"/>
              <a:buChar char="•"/>
            </a:pPr>
            <a:r>
              <a:rPr lang="en-US" dirty="0"/>
              <a:t>Los Angeles style</a:t>
            </a:r>
          </a:p>
          <a:p>
            <a:pPr marL="171450" indent="-171450">
              <a:buFont typeface="Arial" panose="020B0604020202020204" pitchFamily="34" charset="0"/>
              <a:buChar char="•"/>
            </a:pPr>
            <a:r>
              <a:rPr lang="en-US" dirty="0"/>
              <a:t>New York style</a:t>
            </a:r>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1529154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https://nativocrafts.com/wp-content/uploads/2015/07/learn-salsa.jpg</a:t>
            </a:r>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1552719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1/27/2019</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9834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945953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1/27/2019</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498124"/>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92988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1/27/2019</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285802"/>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585889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1/27/2019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13664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1/27/2019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217491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1/27/2019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54488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62423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20848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1/27/2019</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69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1/27/2019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n.wikipedia.org/wiki/Salsa_(danc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commons.wikimedia.org/wiki/File:CCMDonation99.jpg" TargetMode="External"/><Relationship Id="rId2" Type="http://schemas.openxmlformats.org/officeDocument/2006/relationships/image" Target="../media/image13.bin"/><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bin"/><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creativecommons.org/licenses/by/2.0" TargetMode="External"/><Relationship Id="rId4" Type="http://schemas.openxmlformats.org/officeDocument/2006/relationships/hyperlink" Target="http://commons.wikimedia.org/wiki/File:India_International_Salsa_Congress_Bangalore,_2004.jp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dictionary.com/browse/salsa" TargetMode="External"/><Relationship Id="rId2" Type="http://schemas.openxmlformats.org/officeDocument/2006/relationships/hyperlink" Target="https://en.wikipedia.org/wiki/Salsa_(dance)" TargetMode="External"/><Relationship Id="rId1" Type="http://schemas.openxmlformats.org/officeDocument/2006/relationships/slideLayout" Target="../slideLayouts/slideLayout2.xml"/><Relationship Id="rId5" Type="http://schemas.openxmlformats.org/officeDocument/2006/relationships/hyperlink" Target="https://www.dancingfever.co.uk/benefits-of-salsa-dancing/" TargetMode="External"/><Relationship Id="rId4" Type="http://schemas.openxmlformats.org/officeDocument/2006/relationships/hyperlink" Target="https://www.youtube.com/watch?v=q5FOwr-jDwQ"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Salsa_en_Cali.jpg" TargetMode="External"/><Relationship Id="rId3" Type="http://schemas.microsoft.com/office/2007/relationships/media" Target="../media/media2.mp3"/><Relationship Id="rId7" Type="http://schemas.openxmlformats.org/officeDocument/2006/relationships/image" Target="../media/image11.bin"/><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5.xml"/><Relationship Id="rId5" Type="http://schemas.openxmlformats.org/officeDocument/2006/relationships/slideLayout" Target="../slideLayouts/slideLayout1.xml"/><Relationship Id="rId10" Type="http://schemas.openxmlformats.org/officeDocument/2006/relationships/image" Target="../media/image12.png"/><Relationship Id="rId4" Type="http://schemas.openxmlformats.org/officeDocument/2006/relationships/audio" Target="../media/media2.mp3"/><Relationship Id="rId9" Type="http://schemas.openxmlformats.org/officeDocument/2006/relationships/hyperlink" Target="http://creativecommons.org/licenses/by/2.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p:txBody>
          <a:bodyPr/>
          <a:lstStyle/>
          <a:p>
            <a:r>
              <a:rPr lang="en-US" dirty="0">
                <a:latin typeface="Segoe UI Light" panose="020B0702040204020203" pitchFamily="34" charset="0"/>
                <a:ea typeface="Segoe UI Light" panose="020B0702040204020203" pitchFamily="34" charset="0"/>
                <a:cs typeface="Segoe UI" panose="020B0502040204020203" pitchFamily="34" charset="0"/>
              </a:rPr>
              <a:t>Here's your outline to get started</a:t>
            </a:r>
          </a:p>
        </p:txBody>
      </p:sp>
      <p:sp>
        <p:nvSpPr>
          <p:cNvPr id="20" name="Text 2"/>
          <p:cNvSpPr/>
          <p:nvPr/>
        </p:nvSpPr>
        <p:spPr>
          <a:xfrm>
            <a:off x="838200" y="1461299"/>
            <a:ext cx="10462846" cy="415498"/>
          </a:xfrm>
          <a:prstGeom prst="rect">
            <a:avLst/>
          </a:prstGeom>
        </p:spPr>
        <p:txBody>
          <a:bodyPr wrap="square">
            <a:spAutoFit/>
          </a:bodyPr>
          <a:lstStyle/>
          <a:p>
            <a:pPr>
              <a:lnSpc>
                <a:spcPct val="150000"/>
              </a:lnSpc>
            </a:pPr>
            <a:r>
              <a:rPr lang="en-US" sz="1400" dirty="0">
                <a:solidFill>
                  <a:srgbClr val="D24726"/>
                </a:solidFill>
                <a:latin typeface="Segoe UI Semibold" panose="020B0702040204020203" pitchFamily="34" charset="0"/>
                <a:ea typeface="Segoe UI Semibold" panose="020B0702040204020203" pitchFamily="34" charset="0"/>
                <a:cs typeface="Segoe UI" panose="020B0502040204020203" pitchFamily="34" charset="0"/>
              </a:rPr>
              <a:t>Key facts about your topic</a:t>
            </a:r>
          </a:p>
        </p:txBody>
      </p:sp>
      <p:sp>
        <p:nvSpPr>
          <p:cNvPr id="21" name="Content Placeholder 2"/>
          <p:cNvSpPr txBox="1">
            <a:spLocks/>
          </p:cNvSpPr>
          <p:nvPr/>
        </p:nvSpPr>
        <p:spPr>
          <a:xfrm>
            <a:off x="850250" y="1876798"/>
            <a:ext cx="10465450" cy="4000000"/>
          </a:xfrm>
          <a:prstGeom prst="rect">
            <a:avLst/>
          </a:prstGeom>
          <a:ln w="57150">
            <a:noFill/>
          </a:ln>
        </p:spPr>
        <p:txBody>
          <a:bodyPr vert="horz" lIns="91440" tIns="45720" rIns="91440" bIns="45720" numCol="1" rtlCol="0" anchor="t">
            <a:normAutofit/>
          </a:bodyPr>
          <a:lstStyle/>
          <a:p>
            <a:pPr marL="0" indent="0">
              <a:lnSpc>
                <a:spcPct val="150000"/>
              </a:lnSpc>
              <a:spcBef>
                <a:spcPts val="0"/>
              </a:spcBef>
              <a:buFont typeface="Arial" panose="020B0604020202020204" pitchFamily="34" charset="0"/>
              <a:buNone/>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Salsa is a popular form of social dance originating from Cuban folk dances. The movements of Salsa are a combination of Afro-cuban dance, Son, cha-cha-cha, mambo and other dance forms. The dance, along with salsa music, saw major development in the mid-1970s in New York. Different regions of Latin America and the United States have distinct salsa styles of their own, such as Cuban, Puerto Rican, Cali Colombia, L.A. and New York styles. Salsa dance socials are commonly held in night clubs, bars, ballrooms, restaurants, and outside, especially when part of an outdoor festival.</a:t>
            </a:r>
          </a:p>
        </p:txBody>
      </p:sp>
      <p:sp>
        <p:nvSpPr>
          <p:cNvPr id="22" name="Footer Placeholder 2"/>
          <p:cNvSpPr>
            <a:spLocks noGrp="1"/>
          </p:cNvSpPr>
          <p:nvPr>
            <p:ph type="ftr" sz="quarter" idx="11"/>
          </p:nvPr>
        </p:nvSpPr>
        <p:spPr>
          <a:xfrm>
            <a:off x="838199" y="6229028"/>
            <a:ext cx="5779169" cy="365125"/>
          </a:xfrm>
        </p:spPr>
        <p:txBody>
          <a:bodyPr/>
          <a:lstStyle/>
          <a:p>
            <a:pPr algn="l"/>
            <a:r>
              <a:rPr lang="en-US" dirty="0">
                <a:solidFill>
                  <a:schemeClr val="tx2"/>
                </a:solidFill>
                <a:latin typeface="Segoe UI" panose="020B0502040204020203" pitchFamily="34" charset="0"/>
                <a:ea typeface="Segoe UI" panose="020B0502040204020203" pitchFamily="34" charset="0"/>
                <a:cs typeface="Segoe UI" panose="020B0502040204020203" pitchFamily="34" charset="0"/>
                <a:hlinkClick r:id="rId3"/>
              </a:rPr>
              <a:t>en.wikipedia.org</a:t>
            </a:r>
            <a:r>
              <a:rPr lang="en-US" dirty="0">
                <a:solidFill>
                  <a:schemeClr val="tx2"/>
                </a:solidFill>
                <a:latin typeface="Segoe UI" panose="020B0502040204020203" pitchFamily="34" charset="0"/>
                <a:ea typeface="Segoe UI" panose="020B0502040204020203" pitchFamily="34" charset="0"/>
                <a:cs typeface="Segoe UI" panose="020B0502040204020203" pitchFamily="34" charset="0"/>
              </a:rPr>
              <a:t> - Text under </a:t>
            </a:r>
            <a:r>
              <a:rPr lang="en-US" dirty="0">
                <a:solidFill>
                  <a:schemeClr val="tx2"/>
                </a:solidFill>
                <a:latin typeface="Segoe UI" panose="020B0502040204020203" pitchFamily="34" charset="0"/>
                <a:ea typeface="Segoe UI" panose="020B0502040204020203" pitchFamily="34" charset="0"/>
                <a:cs typeface="Segoe UI" panose="020B0502040204020203" pitchFamily="34" charset="0"/>
                <a:hlinkClick r:id="rId4"/>
              </a:rPr>
              <a:t>CC-BY-SA license</a:t>
            </a:r>
            <a:endParaRPr lang="en-US" dirty="0"/>
          </a:p>
        </p:txBody>
      </p:sp>
      <p:grpSp>
        <p:nvGrpSpPr>
          <p:cNvPr id="4" name="Group 3">
            <a:extLst>
              <a:ext uri="{FF2B5EF4-FFF2-40B4-BE49-F238E27FC236}">
                <a16:creationId xmlns:a16="http://schemas.microsoft.com/office/drawing/2014/main" id="{E07FEDDE-7BE3-4AF0-89AC-8212D722B9B0}"/>
              </a:ext>
            </a:extLst>
          </p:cNvPr>
          <p:cNvGrpSpPr/>
          <p:nvPr/>
        </p:nvGrpSpPr>
        <p:grpSpPr>
          <a:xfrm>
            <a:off x="6211661" y="5810971"/>
            <a:ext cx="5188481" cy="1174603"/>
            <a:chOff x="6211661" y="5810971"/>
            <a:chExt cx="5188481" cy="1174603"/>
          </a:xfrm>
        </p:grpSpPr>
        <p:sp>
          <p:nvSpPr>
            <p:cNvPr id="5" name="Rectangle 8">
              <a:extLst>
                <a:ext uri="{FF2B5EF4-FFF2-40B4-BE49-F238E27FC236}">
                  <a16:creationId xmlns:a16="http://schemas.microsoft.com/office/drawing/2014/main" id="{184C5845-0FFB-4734-A9BE-3E8CEA8008D3}"/>
                </a:ext>
              </a:extLst>
            </p:cNvPr>
            <p:cNvSpPr/>
            <p:nvPr/>
          </p:nvSpPr>
          <p:spPr>
            <a:xfrm>
              <a:off x="6211661" y="6042093"/>
              <a:ext cx="5138199" cy="63078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TextBox 7">
              <a:extLst>
                <a:ext uri="{FF2B5EF4-FFF2-40B4-BE49-F238E27FC236}">
                  <a16:creationId xmlns:a16="http://schemas.microsoft.com/office/drawing/2014/main" id="{33CDDC14-D7C0-4FC6-8360-4E6E50174088}"/>
                </a:ext>
              </a:extLst>
            </p:cNvPr>
            <p:cNvSpPr txBox="1"/>
            <p:nvPr/>
          </p:nvSpPr>
          <p:spPr>
            <a:xfrm>
              <a:off x="6289102" y="6139278"/>
              <a:ext cx="2303691" cy="451406"/>
            </a:xfrm>
            <a:prstGeom prst="rect">
              <a:avLst/>
            </a:prstGeom>
            <a:noFill/>
          </p:spPr>
          <p:txBody>
            <a:bodyPr wrap="square" rtlCol="0">
              <a:spAutoFit/>
            </a:bodyPr>
            <a:lstStyle/>
            <a:p>
              <a:pPr>
                <a:lnSpc>
                  <a:spcPts val="1400"/>
                </a:lnSpc>
              </a:pPr>
              <a:r>
                <a:rPr lang="en-US" sz="1200" dirty="0">
                  <a:solidFill>
                    <a:srgbClr val="D24726"/>
                  </a:solidFill>
                  <a:cs typeface="Segoe UI Semibold" panose="020B0702040204020203" pitchFamily="34" charset="0"/>
                </a:rPr>
                <a:t>See more: </a:t>
              </a: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Open the Notes below for more information.</a:t>
              </a:r>
            </a:p>
          </p:txBody>
        </p:sp>
        <p:pic>
          <p:nvPicPr>
            <p:cNvPr id="7" name="Picture 11" descr="Curved arrow">
              <a:extLst>
                <a:ext uri="{FF2B5EF4-FFF2-40B4-BE49-F238E27FC236}">
                  <a16:creationId xmlns:a16="http://schemas.microsoft.com/office/drawing/2014/main" id="{A3DA137E-6B53-4403-B00B-B734CA13A906}"/>
                </a:ext>
              </a:extLst>
            </p:cNvPr>
            <p:cNvPicPr/>
            <p:nvPr/>
          </p:nvPicPr>
          <p:blipFill>
            <a:blip r:embed="rId5" cstate="print">
              <a:extLst>
                <a:ext uri="{28A0092B-C50C-407E-A947-70E740481C1C}">
                  <a14:useLocalDpi xmlns:a14="http://schemas.microsoft.com/office/drawing/2010/main" val="0"/>
                </a:ext>
              </a:extLst>
            </a:blip>
            <a:stretch>
              <a:fillRect/>
            </a:stretch>
          </p:blipFill>
          <p:spPr>
            <a:xfrm rot="10354591">
              <a:off x="8375339" y="6310072"/>
              <a:ext cx="712427" cy="504018"/>
            </a:xfrm>
            <a:prstGeom prst="rect">
              <a:avLst/>
            </a:prstGeom>
          </p:spPr>
        </p:pic>
        <p:pic>
          <p:nvPicPr>
            <p:cNvPr id="8" name="Picture 6" descr="Notes button in status bar">
              <a:extLst>
                <a:ext uri="{FF2B5EF4-FFF2-40B4-BE49-F238E27FC236}">
                  <a16:creationId xmlns:a16="http://schemas.microsoft.com/office/drawing/2014/main" id="{225180E8-0FE3-47A7-AA6D-1109075B6765}"/>
                </a:ext>
              </a:extLst>
            </p:cNvPr>
            <p:cNvPicPr>
              <a:picLocks noChangeAspect="1"/>
            </p:cNvPicPr>
            <p:nvPr/>
          </p:nvPicPr>
          <p:blipFill>
            <a:blip r:embed="rId6"/>
            <a:stretch>
              <a:fillRect/>
            </a:stretch>
          </p:blipFill>
          <p:spPr>
            <a:xfrm>
              <a:off x="9025539" y="5810971"/>
              <a:ext cx="2374603" cy="1174603"/>
            </a:xfrm>
            <a:prstGeom prst="rect">
              <a:avLst/>
            </a:prstGeom>
          </p:spPr>
        </p:pic>
      </p:grpSp>
    </p:spTree>
    <p:extLst>
      <p:ext uri="{BB962C8B-B14F-4D97-AF65-F5344CB8AC3E}">
        <p14:creationId xmlns:p14="http://schemas.microsoft.com/office/powerpoint/2010/main" val="3748667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72618" y="663373"/>
            <a:ext cx="3684644" cy="1608487"/>
          </a:xfrm>
        </p:spPr>
        <p:txBody>
          <a:bodyPr>
            <a:normAutofit/>
          </a:bodyPr>
          <a:lstStyle/>
          <a:p>
            <a:pPr algn="l"/>
            <a:r>
              <a:rPr lang="en-US" dirty="0"/>
              <a:t>Description</a:t>
            </a:r>
          </a:p>
        </p:txBody>
      </p:sp>
      <p:pic>
        <p:nvPicPr>
          <p:cNvPr id="4" name="Picture 3" descr="Student performers of &quot;Salsa&quot; at &quot;Semana de la cutura&quot; in ITESM CC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15" y="970134"/>
            <a:ext cx="6915663" cy="4610442"/>
          </a:xfrm>
          <a:prstGeom prst="rect">
            <a:avLst/>
          </a:prstGeom>
        </p:spPr>
      </p:pic>
      <p:cxnSp>
        <p:nvCxnSpPr>
          <p:cNvPr id="13" name="Straight Connector 12">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872618" y="1556662"/>
            <a:ext cx="3684644" cy="4766733"/>
          </a:xfrm>
        </p:spPr>
        <p:txBody>
          <a:bodyPr>
            <a:normAutofit/>
          </a:bodyPr>
          <a:lstStyle/>
          <a:p>
            <a:r>
              <a:rPr lang="en-US" dirty="0"/>
              <a:t>Movement relies on weight shifts</a:t>
            </a:r>
          </a:p>
          <a:p>
            <a:r>
              <a:rPr lang="en-US" dirty="0"/>
              <a:t>Weight shifting causes hips to move</a:t>
            </a:r>
          </a:p>
          <a:p>
            <a:r>
              <a:rPr lang="en-US" dirty="0"/>
              <a:t>Arms and shoulders are used as a form of communication</a:t>
            </a:r>
          </a:p>
          <a:p>
            <a:r>
              <a:rPr lang="en-US" dirty="0"/>
              <a:t>Closed and open position</a:t>
            </a:r>
          </a:p>
          <a:p>
            <a:r>
              <a:rPr lang="en-US" dirty="0"/>
              <a:t>Improvised or Choreographed</a:t>
            </a:r>
          </a:p>
          <a:p>
            <a:endParaRPr lang="en-US" dirty="0"/>
          </a:p>
          <a:p>
            <a:endParaRPr dirty="0"/>
          </a:p>
        </p:txBody>
      </p:sp>
      <p:sp>
        <p:nvSpPr>
          <p:cNvPr id="15"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5" name="Footer PlaceHolder 3"/>
          <p:cNvSpPr>
            <a:spLocks noGrp="1"/>
          </p:cNvSpPr>
          <p:nvPr>
            <p:ph type="ftr" sz="quarter" idx="11"/>
          </p:nvPr>
        </p:nvSpPr>
        <p:spPr>
          <a:xfrm>
            <a:off x="3737722" y="6314440"/>
            <a:ext cx="3814856" cy="365125"/>
          </a:xfrm>
        </p:spPr>
        <p:txBody>
          <a:bodyPr>
            <a:normAutofit/>
          </a:bodyPr>
          <a:lstStyle/>
          <a:p>
            <a:pPr>
              <a:spcAft>
                <a:spcPts val="600"/>
              </a:spcAft>
            </a:pPr>
            <a:r>
              <a:rPr lang="en-US" dirty="0">
                <a:hlinkClick r:id="rId3"/>
              </a:rPr>
              <a:t>Photo</a:t>
            </a:r>
            <a:r>
              <a:rPr lang="en-US" dirty="0"/>
              <a:t> by Edil Villa / </a:t>
            </a:r>
            <a:r>
              <a:rPr lang="en-US" dirty="0">
                <a:hlinkClick r:id="rId4"/>
              </a:rPr>
              <a:t>CC BY-SA 3.0</a:t>
            </a:r>
          </a:p>
        </p:txBody>
      </p:sp>
    </p:spTree>
    <p:extLst>
      <p:ext uri="{BB962C8B-B14F-4D97-AF65-F5344CB8AC3E}">
        <p14:creationId xmlns:p14="http://schemas.microsoft.com/office/powerpoint/2010/main" val="1926535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8" name="Freeform 6">
            <a:extLst>
              <a:ext uri="{FF2B5EF4-FFF2-40B4-BE49-F238E27FC236}">
                <a16:creationId xmlns:a16="http://schemas.microsoft.com/office/drawing/2014/main" id="{E092592A-8348-40A2-9EE3-3C05CA457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80" name="Straight Connector 79">
            <a:extLst>
              <a:ext uri="{FF2B5EF4-FFF2-40B4-BE49-F238E27FC236}">
                <a16:creationId xmlns:a16="http://schemas.microsoft.com/office/drawing/2014/main" id="{71D52EAD-B36F-45D4-89EE-AEC3A03F25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BE5D0153-FB7E-4DDC-ABA1-3DCAB09C8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638"/>
            <a:ext cx="12191999" cy="6890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C0CB9-E51A-46AD-B1D5-96DBF401FDB0}"/>
              </a:ext>
            </a:extLst>
          </p:cNvPr>
          <p:cNvSpPr>
            <a:spLocks noGrp="1"/>
          </p:cNvSpPr>
          <p:nvPr>
            <p:ph type="title"/>
          </p:nvPr>
        </p:nvSpPr>
        <p:spPr>
          <a:xfrm>
            <a:off x="1950719" y="4213780"/>
            <a:ext cx="8293608" cy="1766993"/>
          </a:xfrm>
        </p:spPr>
        <p:txBody>
          <a:bodyPr vert="horz" lIns="91440" tIns="45720" rIns="91440" bIns="45720" rtlCol="0" anchor="t">
            <a:normAutofit/>
          </a:bodyPr>
          <a:lstStyle/>
          <a:p>
            <a:pPr>
              <a:lnSpc>
                <a:spcPct val="85000"/>
              </a:lnSpc>
            </a:pPr>
            <a:r>
              <a:rPr lang="en-US" sz="6600" cap="all">
                <a:solidFill>
                  <a:schemeClr val="tx2"/>
                </a:solidFill>
              </a:rPr>
              <a:t>Closed vs. Open</a:t>
            </a:r>
          </a:p>
        </p:txBody>
      </p:sp>
      <p:pic>
        <p:nvPicPr>
          <p:cNvPr id="1026" name="Picture 2" descr="Related image">
            <a:extLst>
              <a:ext uri="{FF2B5EF4-FFF2-40B4-BE49-F238E27FC236}">
                <a16:creationId xmlns:a16="http://schemas.microsoft.com/office/drawing/2014/main" id="{3405D9E6-316E-453A-9B9F-59438A9ED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07"/>
          <a:stretch/>
        </p:blipFill>
        <p:spPr bwMode="auto">
          <a:xfrm>
            <a:off x="295295" y="695259"/>
            <a:ext cx="6632688" cy="30058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75D60F2-2BE1-43E6-8937-E6CB75E655A5}"/>
              </a:ext>
            </a:extLst>
          </p:cNvPr>
          <p:cNvPicPr>
            <a:picLocks noChangeAspect="1"/>
          </p:cNvPicPr>
          <p:nvPr/>
        </p:nvPicPr>
        <p:blipFill rotWithShape="1">
          <a:blip r:embed="rId4"/>
          <a:srcRect l="19807" r="16814" b="3"/>
          <a:stretch/>
        </p:blipFill>
        <p:spPr>
          <a:xfrm>
            <a:off x="6651174" y="610824"/>
            <a:ext cx="3593152" cy="3174718"/>
          </a:xfrm>
          <a:prstGeom prst="rect">
            <a:avLst/>
          </a:prstGeom>
        </p:spPr>
      </p:pic>
      <p:sp>
        <p:nvSpPr>
          <p:cNvPr id="84" name="Freeform 6">
            <a:extLst>
              <a:ext uri="{FF2B5EF4-FFF2-40B4-BE49-F238E27FC236}">
                <a16:creationId xmlns:a16="http://schemas.microsoft.com/office/drawing/2014/main" id="{FF997949-3032-439F-93DF-724B32CA5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273560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86" name="Straight Connector 85">
            <a:extLst>
              <a:ext uri="{FF2B5EF4-FFF2-40B4-BE49-F238E27FC236}">
                <a16:creationId xmlns:a16="http://schemas.microsoft.com/office/drawing/2014/main" id="{F1C012DA-CCA9-4666-8610-94E4ED5FE2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805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20" y="434101"/>
            <a:ext cx="7169753" cy="1232750"/>
          </a:xfrm>
        </p:spPr>
        <p:txBody>
          <a:bodyPr anchor="b">
            <a:normAutofit/>
          </a:bodyPr>
          <a:lstStyle/>
          <a:p>
            <a:r>
              <a:rPr lang="en-US" dirty="0">
                <a:solidFill>
                  <a:schemeClr val="bg1"/>
                </a:solidFill>
              </a:rPr>
              <a:t>Rhythm</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p:cNvSpPr>
            <a:spLocks noGrp="1"/>
          </p:cNvSpPr>
          <p:nvPr>
            <p:ph idx="1"/>
          </p:nvPr>
        </p:nvSpPr>
        <p:spPr>
          <a:xfrm>
            <a:off x="960119" y="2942252"/>
            <a:ext cx="10266681" cy="3172409"/>
          </a:xfrm>
        </p:spPr>
        <p:txBody>
          <a:bodyPr>
            <a:normAutofit/>
          </a:bodyPr>
          <a:lstStyle/>
          <a:p>
            <a:r>
              <a:rPr lang="en-US" dirty="0">
                <a:solidFill>
                  <a:schemeClr val="tx2"/>
                </a:solidFill>
              </a:rPr>
              <a:t>8 beats</a:t>
            </a:r>
          </a:p>
          <a:p>
            <a:r>
              <a:rPr lang="en-US" dirty="0">
                <a:solidFill>
                  <a:schemeClr val="tx2"/>
                </a:solidFill>
              </a:rPr>
              <a:t>4/4 time </a:t>
            </a:r>
            <a:r>
              <a:rPr lang="en-US" dirty="0" err="1">
                <a:solidFill>
                  <a:schemeClr val="tx2"/>
                </a:solidFill>
              </a:rPr>
              <a:t>signiature</a:t>
            </a:r>
            <a:endParaRPr lang="en-US" dirty="0">
              <a:solidFill>
                <a:schemeClr val="tx2"/>
              </a:solidFill>
            </a:endParaRPr>
          </a:p>
          <a:p>
            <a:r>
              <a:rPr lang="en-US" dirty="0">
                <a:solidFill>
                  <a:schemeClr val="tx2"/>
                </a:solidFill>
              </a:rPr>
              <a:t>Music:150bpm to 250bpm</a:t>
            </a:r>
          </a:p>
          <a:p>
            <a:r>
              <a:rPr lang="en-US" dirty="0">
                <a:solidFill>
                  <a:schemeClr val="tx2"/>
                </a:solidFill>
              </a:rPr>
              <a:t>Dancing: 160-220bpm</a:t>
            </a:r>
          </a:p>
          <a:p>
            <a:r>
              <a:rPr lang="en-US" dirty="0">
                <a:solidFill>
                  <a:schemeClr val="tx2"/>
                </a:solidFill>
              </a:rPr>
              <a:t>Often many </a:t>
            </a:r>
            <a:r>
              <a:rPr lang="en-US" dirty="0" err="1">
                <a:solidFill>
                  <a:schemeClr val="tx2"/>
                </a:solidFill>
              </a:rPr>
              <a:t>overlayed</a:t>
            </a:r>
            <a:r>
              <a:rPr lang="en-US" dirty="0">
                <a:solidFill>
                  <a:schemeClr val="tx2"/>
                </a:solidFill>
              </a:rPr>
              <a:t> rhythmic patterns playing at the same time</a:t>
            </a:r>
          </a:p>
        </p:txBody>
      </p:sp>
    </p:spTree>
    <p:extLst>
      <p:ext uri="{BB962C8B-B14F-4D97-AF65-F5344CB8AC3E}">
        <p14:creationId xmlns:p14="http://schemas.microsoft.com/office/powerpoint/2010/main" val="39233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617A8F1-7D10-48DF-AD9F-04AB1B261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5181600" y="559678"/>
            <a:ext cx="6248398" cy="1484275"/>
          </a:xfrm>
        </p:spPr>
        <p:txBody>
          <a:bodyPr>
            <a:normAutofit/>
          </a:bodyPr>
          <a:lstStyle/>
          <a:p>
            <a:pPr algn="l"/>
            <a:r>
              <a:rPr lang="en-US">
                <a:solidFill>
                  <a:schemeClr val="tx2"/>
                </a:solidFill>
              </a:rPr>
              <a:t>Rhythm</a:t>
            </a:r>
          </a:p>
        </p:txBody>
      </p:sp>
      <p:pic>
        <p:nvPicPr>
          <p:cNvPr id="2050" name="Picture 2" descr="Image result for salsa clave">
            <a:extLst>
              <a:ext uri="{FF2B5EF4-FFF2-40B4-BE49-F238E27FC236}">
                <a16:creationId xmlns:a16="http://schemas.microsoft.com/office/drawing/2014/main" id="{292A6F77-551C-47C0-9F4B-6BA109D0C3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35" r="3179"/>
          <a:stretch/>
        </p:blipFill>
        <p:spPr bwMode="auto">
          <a:xfrm>
            <a:off x="20" y="10"/>
            <a:ext cx="4595888"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181600" y="2394305"/>
            <a:ext cx="6248398" cy="2931932"/>
          </a:xfrm>
        </p:spPr>
        <p:txBody>
          <a:bodyPr>
            <a:normAutofit/>
          </a:bodyPr>
          <a:lstStyle/>
          <a:p>
            <a:r>
              <a:rPr lang="en-US" dirty="0">
                <a:solidFill>
                  <a:schemeClr val="tx2"/>
                </a:solidFill>
              </a:rPr>
              <a:t>Salsa rhythms are based around the clave rhythm</a:t>
            </a:r>
          </a:p>
          <a:p>
            <a:r>
              <a:rPr lang="en-US" dirty="0">
                <a:solidFill>
                  <a:schemeClr val="tx2"/>
                </a:solidFill>
              </a:rPr>
              <a:t>Key instruments:</a:t>
            </a:r>
          </a:p>
          <a:p>
            <a:pPr lvl="1"/>
            <a:r>
              <a:rPr lang="en-US" dirty="0">
                <a:solidFill>
                  <a:schemeClr val="tx2"/>
                </a:solidFill>
              </a:rPr>
              <a:t>Clave, congas, timbales, piano, </a:t>
            </a:r>
            <a:r>
              <a:rPr lang="en-US" dirty="0" err="1">
                <a:solidFill>
                  <a:schemeClr val="tx2"/>
                </a:solidFill>
              </a:rPr>
              <a:t>tres</a:t>
            </a:r>
            <a:r>
              <a:rPr lang="en-US" dirty="0">
                <a:solidFill>
                  <a:schemeClr val="tx2"/>
                </a:solidFill>
              </a:rPr>
              <a:t> guitar, bongos</a:t>
            </a:r>
          </a:p>
          <a:p>
            <a:pPr lvl="1"/>
            <a:r>
              <a:rPr lang="en-US" dirty="0">
                <a:solidFill>
                  <a:schemeClr val="tx2"/>
                </a:solidFill>
              </a:rPr>
              <a:t>Bass, maracas</a:t>
            </a:r>
            <a:r>
              <a:rPr lang="en-US" dirty="0"/>
              <a:t>, cowbell</a:t>
            </a:r>
            <a:endParaRPr lang="en-US" dirty="0">
              <a:solidFill>
                <a:schemeClr val="tx2"/>
              </a:solidFill>
            </a:endParaRPr>
          </a:p>
        </p:txBody>
      </p:sp>
      <p:sp>
        <p:nvSpPr>
          <p:cNvPr id="73" name="Freeform 6">
            <a:extLst>
              <a:ext uri="{FF2B5EF4-FFF2-40B4-BE49-F238E27FC236}">
                <a16:creationId xmlns:a16="http://schemas.microsoft.com/office/drawing/2014/main" id="{A0A8D2D9-6EB6-4B53-B77C-3B07A2BC3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sp>
      <p:cxnSp>
        <p:nvCxnSpPr>
          <p:cNvPr id="75" name="Straight Connector 74">
            <a:extLst>
              <a:ext uri="{FF2B5EF4-FFF2-40B4-BE49-F238E27FC236}">
                <a16:creationId xmlns:a16="http://schemas.microsoft.com/office/drawing/2014/main" id="{E388D78C-8BD3-45E2-A562-101603FF5C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600" y="6199730"/>
            <a:ext cx="7010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50819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72618" y="663373"/>
            <a:ext cx="3684644" cy="1608487"/>
          </a:xfrm>
        </p:spPr>
        <p:txBody>
          <a:bodyPr>
            <a:normAutofit/>
          </a:bodyPr>
          <a:lstStyle/>
          <a:p>
            <a:pPr algn="l"/>
            <a:r>
              <a:rPr lang="en-US" dirty="0"/>
              <a:t>Styles</a:t>
            </a:r>
          </a:p>
        </p:txBody>
      </p:sp>
      <p:pic>
        <p:nvPicPr>
          <p:cNvPr id="4" name="Picture 3" descr="India International Salsa Congress Bangalore event on 20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069" y="639905"/>
            <a:ext cx="3505354" cy="5270900"/>
          </a:xfrm>
          <a:prstGeom prst="rect">
            <a:avLst/>
          </a:prstGeom>
        </p:spPr>
      </p:pic>
      <p:cxnSp>
        <p:nvCxnSpPr>
          <p:cNvPr id="13" name="Straight Connector 12">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982403" y="1349507"/>
            <a:ext cx="3684644" cy="3891752"/>
          </a:xfrm>
        </p:spPr>
        <p:txBody>
          <a:bodyPr>
            <a:normAutofit/>
          </a:bodyPr>
          <a:lstStyle/>
          <a:p>
            <a:r>
              <a:rPr lang="en-US" dirty="0"/>
              <a:t>Identified by: timing, basic steps, foot patterns, bod movement, turns, attitude , etc.</a:t>
            </a:r>
          </a:p>
          <a:p>
            <a:r>
              <a:rPr lang="en-US" dirty="0"/>
              <a:t>Constantly evolving</a:t>
            </a:r>
          </a:p>
          <a:p>
            <a:r>
              <a:rPr lang="en-US" dirty="0"/>
              <a:t>LA Style</a:t>
            </a:r>
          </a:p>
          <a:p>
            <a:r>
              <a:rPr lang="en-US" dirty="0"/>
              <a:t>New York Style</a:t>
            </a:r>
          </a:p>
          <a:p>
            <a:r>
              <a:rPr lang="en-US" dirty="0"/>
              <a:t>Cuban Style/ Casino</a:t>
            </a:r>
          </a:p>
          <a:p>
            <a:endParaRPr lang="en-US" dirty="0"/>
          </a:p>
        </p:txBody>
      </p:sp>
      <p:sp>
        <p:nvSpPr>
          <p:cNvPr id="15"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5" name="Footer PlaceHolder 3"/>
          <p:cNvSpPr>
            <a:spLocks noGrp="1"/>
          </p:cNvSpPr>
          <p:nvPr>
            <p:ph type="ftr" sz="quarter" idx="11"/>
          </p:nvPr>
        </p:nvSpPr>
        <p:spPr>
          <a:xfrm>
            <a:off x="3737722" y="6314440"/>
            <a:ext cx="3814856" cy="365125"/>
          </a:xfrm>
        </p:spPr>
        <p:txBody>
          <a:bodyPr>
            <a:normAutofit/>
          </a:bodyPr>
          <a:lstStyle/>
          <a:p>
            <a:pPr>
              <a:spcAft>
                <a:spcPts val="600"/>
              </a:spcAft>
            </a:pPr>
            <a:r>
              <a:rPr lang="en-US" dirty="0">
                <a:hlinkClick r:id="rId4"/>
              </a:rPr>
              <a:t>Photo</a:t>
            </a:r>
            <a:r>
              <a:rPr lang="en-US" dirty="0"/>
              <a:t> by Kingfisher World / </a:t>
            </a:r>
            <a:r>
              <a:rPr lang="en-US" dirty="0">
                <a:hlinkClick r:id="rId5"/>
              </a:rPr>
              <a:t>CC BY 2.0</a:t>
            </a:r>
          </a:p>
        </p:txBody>
      </p:sp>
    </p:spTree>
    <p:extLst>
      <p:ext uri="{BB962C8B-B14F-4D97-AF65-F5344CB8AC3E}">
        <p14:creationId xmlns:p14="http://schemas.microsoft.com/office/powerpoint/2010/main" val="412906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20" y="434101"/>
            <a:ext cx="7169753" cy="1232750"/>
          </a:xfrm>
        </p:spPr>
        <p:txBody>
          <a:bodyPr anchor="b">
            <a:normAutofit/>
          </a:bodyPr>
          <a:lstStyle/>
          <a:p>
            <a:r>
              <a:rPr lang="en-US" dirty="0">
                <a:solidFill>
                  <a:schemeClr val="bg1"/>
                </a:solidFill>
              </a:rPr>
              <a:t>Styles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p:cNvSpPr>
            <a:spLocks noGrp="1"/>
          </p:cNvSpPr>
          <p:nvPr>
            <p:ph idx="1"/>
          </p:nvPr>
        </p:nvSpPr>
        <p:spPr>
          <a:xfrm>
            <a:off x="960119" y="2942252"/>
            <a:ext cx="10227834" cy="3172409"/>
          </a:xfrm>
        </p:spPr>
        <p:txBody>
          <a:bodyPr>
            <a:normAutofit/>
          </a:bodyPr>
          <a:lstStyle/>
          <a:p>
            <a:r>
              <a:rPr lang="en-US" dirty="0"/>
              <a:t>LA Style</a:t>
            </a:r>
          </a:p>
          <a:p>
            <a:pPr lvl="1"/>
            <a:r>
              <a:rPr lang="en-US" dirty="0"/>
              <a:t>Made popular in Los Angeles</a:t>
            </a:r>
          </a:p>
          <a:p>
            <a:pPr lvl="1"/>
            <a:r>
              <a:rPr lang="en-US" dirty="0"/>
              <a:t>“Salsa on 1”</a:t>
            </a:r>
          </a:p>
          <a:p>
            <a:pPr lvl="1"/>
            <a:r>
              <a:rPr lang="en-US" dirty="0"/>
              <a:t>Salsa in a line</a:t>
            </a:r>
          </a:p>
          <a:p>
            <a:pPr lvl="1"/>
            <a:r>
              <a:rPr lang="en-US" dirty="0"/>
              <a:t>Lead steps forward on 1</a:t>
            </a:r>
          </a:p>
          <a:p>
            <a:pPr lvl="1"/>
            <a:r>
              <a:rPr lang="en-US" dirty="0"/>
              <a:t>Influenced by swing, argentine tango, mambo, and </a:t>
            </a:r>
            <a:r>
              <a:rPr lang="en-US" dirty="0" err="1"/>
              <a:t>latin</a:t>
            </a:r>
            <a:r>
              <a:rPr lang="en-US" dirty="0"/>
              <a:t> ballroom dancing</a:t>
            </a:r>
          </a:p>
          <a:p>
            <a:pPr lvl="1"/>
            <a:r>
              <a:rPr lang="en-US" dirty="0"/>
              <a:t>Can incorporate stunts and aerial lifts</a:t>
            </a:r>
          </a:p>
          <a:p>
            <a:pPr lvl="1"/>
            <a:endParaRPr lang="en-US" dirty="0"/>
          </a:p>
          <a:p>
            <a:pPr lvl="1"/>
            <a:endParaRPr lang="en-US" dirty="0"/>
          </a:p>
          <a:p>
            <a:pPr lvl="1"/>
            <a:endParaRPr lang="en-US" dirty="0"/>
          </a:p>
          <a:p>
            <a:pPr lvl="1"/>
            <a:endParaRPr dirty="0"/>
          </a:p>
        </p:txBody>
      </p:sp>
    </p:spTree>
    <p:extLst>
      <p:ext uri="{BB962C8B-B14F-4D97-AF65-F5344CB8AC3E}">
        <p14:creationId xmlns:p14="http://schemas.microsoft.com/office/powerpoint/2010/main" val="2108365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20" y="434101"/>
            <a:ext cx="7169753" cy="1232750"/>
          </a:xfrm>
        </p:spPr>
        <p:txBody>
          <a:bodyPr anchor="b">
            <a:normAutofit/>
          </a:bodyPr>
          <a:lstStyle/>
          <a:p>
            <a:r>
              <a:rPr lang="en-US" dirty="0">
                <a:solidFill>
                  <a:schemeClr val="bg1"/>
                </a:solidFill>
              </a:rPr>
              <a:t>Styles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p:cNvSpPr>
            <a:spLocks noGrp="1"/>
          </p:cNvSpPr>
          <p:nvPr>
            <p:ph idx="1"/>
          </p:nvPr>
        </p:nvSpPr>
        <p:spPr>
          <a:xfrm>
            <a:off x="960119" y="2942252"/>
            <a:ext cx="10227834" cy="3172409"/>
          </a:xfrm>
        </p:spPr>
        <p:txBody>
          <a:bodyPr>
            <a:normAutofit/>
          </a:bodyPr>
          <a:lstStyle/>
          <a:p>
            <a:r>
              <a:rPr lang="en-US" dirty="0"/>
              <a:t>New York Style</a:t>
            </a:r>
          </a:p>
          <a:p>
            <a:pPr lvl="1"/>
            <a:r>
              <a:rPr lang="en-US" dirty="0"/>
              <a:t>Made popular in New York</a:t>
            </a:r>
          </a:p>
          <a:p>
            <a:pPr lvl="1"/>
            <a:r>
              <a:rPr lang="en-US" dirty="0"/>
              <a:t>“Salsa on 2”</a:t>
            </a:r>
          </a:p>
          <a:p>
            <a:pPr lvl="1"/>
            <a:r>
              <a:rPr lang="en-US" dirty="0"/>
              <a:t>Partners facing each other most of the time</a:t>
            </a:r>
          </a:p>
          <a:p>
            <a:pPr lvl="1"/>
            <a:r>
              <a:rPr lang="en-US" dirty="0"/>
              <a:t>Evolved from Mambo</a:t>
            </a:r>
          </a:p>
          <a:p>
            <a:pPr lvl="1"/>
            <a:r>
              <a:rPr lang="en-US" dirty="0"/>
              <a:t>Emphasis on dancing in harmony with percussive instruments such as congas, timbales and clave</a:t>
            </a:r>
          </a:p>
          <a:p>
            <a:pPr lvl="1"/>
            <a:endParaRPr lang="en-US" dirty="0"/>
          </a:p>
          <a:p>
            <a:pPr lvl="1"/>
            <a:endParaRPr lang="en-US" dirty="0"/>
          </a:p>
          <a:p>
            <a:pPr lvl="1"/>
            <a:endParaRPr lang="en-US" dirty="0"/>
          </a:p>
          <a:p>
            <a:pPr lvl="1"/>
            <a:endParaRPr dirty="0"/>
          </a:p>
        </p:txBody>
      </p:sp>
    </p:spTree>
    <p:extLst>
      <p:ext uri="{BB962C8B-B14F-4D97-AF65-F5344CB8AC3E}">
        <p14:creationId xmlns:p14="http://schemas.microsoft.com/office/powerpoint/2010/main" val="2758437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72618" y="663373"/>
            <a:ext cx="3684644" cy="1608487"/>
          </a:xfrm>
        </p:spPr>
        <p:txBody>
          <a:bodyPr>
            <a:normAutofit/>
          </a:bodyPr>
          <a:lstStyle/>
          <a:p>
            <a:pPr algn="l"/>
            <a:r>
              <a:rPr lang="en-US"/>
              <a:t>Styles</a:t>
            </a:r>
          </a:p>
        </p:txBody>
      </p:sp>
      <p:pic>
        <p:nvPicPr>
          <p:cNvPr id="3074" name="Picture 2" descr="Image result for salsa rueda">
            <a:extLst>
              <a:ext uri="{FF2B5EF4-FFF2-40B4-BE49-F238E27FC236}">
                <a16:creationId xmlns:a16="http://schemas.microsoft.com/office/drawing/2014/main" id="{CA6C05B4-F639-4C11-82A2-454ABA33B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15" y="1330325"/>
            <a:ext cx="6915663" cy="3890060"/>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713943" y="1533076"/>
            <a:ext cx="3684644" cy="3791848"/>
          </a:xfrm>
        </p:spPr>
        <p:txBody>
          <a:bodyPr>
            <a:normAutofit/>
          </a:bodyPr>
          <a:lstStyle/>
          <a:p>
            <a:r>
              <a:rPr lang="en-US" dirty="0"/>
              <a:t>Salsa Rueda</a:t>
            </a:r>
          </a:p>
          <a:p>
            <a:pPr lvl="1"/>
            <a:r>
              <a:rPr lang="en-US" dirty="0"/>
              <a:t>Rueda de Casino</a:t>
            </a:r>
          </a:p>
          <a:p>
            <a:pPr lvl="1"/>
            <a:r>
              <a:rPr lang="en-US" dirty="0"/>
              <a:t>Social and cultural</a:t>
            </a:r>
          </a:p>
          <a:p>
            <a:pPr lvl="1"/>
            <a:r>
              <a:rPr lang="en-US" dirty="0"/>
              <a:t>Pairs of dancers form a circle</a:t>
            </a:r>
          </a:p>
          <a:p>
            <a:pPr lvl="1"/>
            <a:r>
              <a:rPr lang="en-US" dirty="0"/>
              <a:t>Dance moves called out by one person</a:t>
            </a:r>
          </a:p>
          <a:p>
            <a:pPr lvl="1"/>
            <a:r>
              <a:rPr lang="en-US" dirty="0"/>
              <a:t>Often involves swapping of partners</a:t>
            </a:r>
          </a:p>
          <a:p>
            <a:pPr lvl="1"/>
            <a:endParaRPr lang="en-US" dirty="0"/>
          </a:p>
          <a:p>
            <a:pPr lvl="1"/>
            <a:endParaRPr dirty="0"/>
          </a:p>
        </p:txBody>
      </p:sp>
      <p:sp>
        <p:nvSpPr>
          <p:cNvPr id="75"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Tree>
    <p:extLst>
      <p:ext uri="{BB962C8B-B14F-4D97-AF65-F5344CB8AC3E}">
        <p14:creationId xmlns:p14="http://schemas.microsoft.com/office/powerpoint/2010/main" val="338156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CEA861C5-3CE8-4AD0-925C-836509B24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2" name="Straight Connector 11">
            <a:extLst>
              <a:ext uri="{FF2B5EF4-FFF2-40B4-BE49-F238E27FC236}">
                <a16:creationId xmlns:a16="http://schemas.microsoft.com/office/drawing/2014/main" id="{EDB3FAAF-5FDF-4576-8E8B-8BE25DB82A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7370D2A-1B53-4F8A-8AFA-FBE2002D9ECA}"/>
              </a:ext>
            </a:extLst>
          </p:cNvPr>
          <p:cNvSpPr>
            <a:spLocks noGrp="1"/>
          </p:cNvSpPr>
          <p:nvPr>
            <p:ph type="title"/>
          </p:nvPr>
        </p:nvSpPr>
        <p:spPr>
          <a:xfrm>
            <a:off x="7048048" y="1143293"/>
            <a:ext cx="4490359" cy="4268965"/>
          </a:xfrm>
        </p:spPr>
        <p:txBody>
          <a:bodyPr vert="horz" lIns="91440" tIns="45720" rIns="91440" bIns="45720" rtlCol="0" anchor="t">
            <a:normAutofit/>
          </a:bodyPr>
          <a:lstStyle/>
          <a:p>
            <a:pPr algn="l">
              <a:lnSpc>
                <a:spcPct val="85000"/>
              </a:lnSpc>
            </a:pPr>
            <a:r>
              <a:rPr lang="en-US" sz="4000" cap="all" dirty="0">
                <a:solidFill>
                  <a:schemeClr val="tx2"/>
                </a:solidFill>
              </a:rPr>
              <a:t>Salsa Basic</a:t>
            </a:r>
            <a:br>
              <a:rPr lang="en-US" sz="4000" cap="all" dirty="0">
                <a:solidFill>
                  <a:schemeClr val="tx2"/>
                </a:solidFill>
              </a:rPr>
            </a:br>
            <a:r>
              <a:rPr lang="en-US" sz="4000" cap="all" dirty="0">
                <a:solidFill>
                  <a:schemeClr val="tx2"/>
                </a:solidFill>
              </a:rPr>
              <a:t>(On 1)</a:t>
            </a:r>
          </a:p>
        </p:txBody>
      </p:sp>
      <p:pic>
        <p:nvPicPr>
          <p:cNvPr id="7" name="Content Placeholder 3">
            <a:extLst>
              <a:ext uri="{FF2B5EF4-FFF2-40B4-BE49-F238E27FC236}">
                <a16:creationId xmlns:a16="http://schemas.microsoft.com/office/drawing/2014/main" id="{87C201AA-59E0-41B6-A6FE-47CD2961EF27}"/>
              </a:ext>
            </a:extLst>
          </p:cNvPr>
          <p:cNvPicPr>
            <a:picLocks noGrp="1" noChangeAspect="1"/>
          </p:cNvPicPr>
          <p:nvPr>
            <p:ph idx="1"/>
          </p:nvPr>
        </p:nvPicPr>
        <p:blipFill rotWithShape="1">
          <a:blip r:embed="rId3"/>
          <a:srcRect r="1235"/>
          <a:stretch/>
        </p:blipFill>
        <p:spPr>
          <a:xfrm>
            <a:off x="20" y="10"/>
            <a:ext cx="6095980" cy="6857990"/>
          </a:xfrm>
          <a:prstGeom prst="rect">
            <a:avLst/>
          </a:prstGeom>
        </p:spPr>
      </p:pic>
      <p:cxnSp>
        <p:nvCxnSpPr>
          <p:cNvPr id="14" name="Straight Connector 13">
            <a:extLst>
              <a:ext uri="{FF2B5EF4-FFF2-40B4-BE49-F238E27FC236}">
                <a16:creationId xmlns:a16="http://schemas.microsoft.com/office/drawing/2014/main" id="{56DE0AD9-9142-46F1-8EA7-D58382DED3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19438"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0C130FF4-5A98-43DB-9014-B8D393BA4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956883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20" y="434101"/>
            <a:ext cx="7169753" cy="1232750"/>
          </a:xfrm>
        </p:spPr>
        <p:txBody>
          <a:bodyPr anchor="b">
            <a:normAutofit/>
          </a:bodyPr>
          <a:lstStyle/>
          <a:p>
            <a:r>
              <a:rPr lang="en-US">
                <a:solidFill>
                  <a:schemeClr val="bg1"/>
                </a:solidFill>
              </a:rPr>
              <a:t>Works cited</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p:cNvSpPr>
            <a:spLocks noGrp="1"/>
          </p:cNvSpPr>
          <p:nvPr>
            <p:ph type="body" idx="1"/>
          </p:nvPr>
        </p:nvSpPr>
        <p:spPr>
          <a:xfrm>
            <a:off x="960119" y="2942252"/>
            <a:ext cx="10266681" cy="3172409"/>
          </a:xfrm>
        </p:spPr>
        <p:txBody>
          <a:bodyPr>
            <a:normAutofit/>
          </a:bodyPr>
          <a:lstStyle/>
          <a:p>
            <a:r>
              <a:rPr lang="en-US" dirty="0">
                <a:hlinkClick r:id="rId2"/>
              </a:rPr>
              <a:t>https://en.wikipedia.org/wiki/Salsa_(dance)</a:t>
            </a:r>
            <a:endParaRPr lang="en-US" dirty="0"/>
          </a:p>
          <a:p>
            <a:r>
              <a:rPr lang="en-US" dirty="0">
                <a:hlinkClick r:id="rId3"/>
              </a:rPr>
              <a:t>https://www.dictionary.com/browse/salsa</a:t>
            </a:r>
            <a:endParaRPr lang="en-US" dirty="0"/>
          </a:p>
          <a:p>
            <a:r>
              <a:rPr lang="en-US" dirty="0">
                <a:hlinkClick r:id="rId4"/>
              </a:rPr>
              <a:t>https://www.youtube.com/watch?v=q5FOwr-jDwQ</a:t>
            </a:r>
            <a:endParaRPr lang="en-US" dirty="0"/>
          </a:p>
          <a:p>
            <a:r>
              <a:rPr lang="en-US" dirty="0">
                <a:hlinkClick r:id="rId5"/>
              </a:rPr>
              <a:t>https://www.dancingfever.co.uk/benefits-of-salsa-dancing/</a:t>
            </a:r>
            <a:endParaRPr lang="en-US" dirty="0"/>
          </a:p>
          <a:p>
            <a:endParaRPr lang="en-US" dirty="0"/>
          </a:p>
          <a:p>
            <a:endParaRPr lang="en-US" dirty="0"/>
          </a:p>
          <a:p>
            <a:endParaRPr dirty="0"/>
          </a:p>
        </p:txBody>
      </p:sp>
    </p:spTree>
    <p:extLst>
      <p:ext uri="{BB962C8B-B14F-4D97-AF65-F5344CB8AC3E}">
        <p14:creationId xmlns:p14="http://schemas.microsoft.com/office/powerpoint/2010/main" val="919329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lstStyle/>
          <a:p>
            <a:r>
              <a:rPr lang="en-US" dirty="0">
                <a:latin typeface="Segoe UI Light" panose="020B0702040204020203" pitchFamily="34" charset="0"/>
                <a:ea typeface="Segoe UI Light" panose="020B0702040204020203" pitchFamily="34" charset="0"/>
                <a:cs typeface="Segoe UI" panose="020B0502040204020203" pitchFamily="34" charset="0"/>
              </a:rPr>
              <a:t>Related topics to research</a:t>
            </a:r>
          </a:p>
        </p:txBody>
      </p:sp>
      <p:sp>
        <p:nvSpPr>
          <p:cNvPr id="3" name="Content Placeholder 2">
            <a:extLst>
              <a:ext uri="{FF2B5EF4-FFF2-40B4-BE49-F238E27FC236}">
                <a16:creationId xmlns:a16="http://schemas.microsoft.com/office/drawing/2014/main" id="{60106C6B-49E2-4E93-AEC3-AA4886AC999D}"/>
              </a:ext>
            </a:extLst>
          </p:cNvPr>
          <p:cNvSpPr>
            <a:spLocks noGrp="1"/>
          </p:cNvSpPr>
          <p:nvPr>
            <p:ph idx="1"/>
          </p:nvPr>
        </p:nvSpPr>
        <p:spPr>
          <a:xfrm>
            <a:off x="838200" y="1625936"/>
            <a:ext cx="4978408" cy="4351338"/>
          </a:xfrm>
        </p:spPr>
        <p:txBody>
          <a:bodyPr/>
          <a:lstStyle/>
          <a:p>
            <a:r>
              <a:rPr lang="en-US" dirty="0">
                <a:latin typeface="Segoe UI Semilight" panose="020B0702040204020203" pitchFamily="34" charset="0"/>
                <a:ea typeface="Segoe UI Semilight" panose="020B0702040204020203" pitchFamily="34" charset="0"/>
                <a:cs typeface="Segoe UI" panose="020B0502040204020203" pitchFamily="34" charset="0"/>
              </a:rPr>
              <a:t>Ballroom dance</a:t>
            </a:r>
          </a:p>
          <a:p>
            <a:r>
              <a:rPr lang="en-US" dirty="0">
                <a:latin typeface="Segoe UI Semilight" panose="020B0702040204020203" pitchFamily="34" charset="0"/>
                <a:ea typeface="Segoe UI Semilight" panose="020B0702040204020203" pitchFamily="34" charset="0"/>
                <a:cs typeface="Segoe UI" panose="020B0502040204020203" pitchFamily="34" charset="0"/>
              </a:rPr>
              <a:t>Cuban salsa</a:t>
            </a:r>
          </a:p>
          <a:p>
            <a:r>
              <a:rPr lang="en-US" dirty="0">
                <a:latin typeface="Segoe UI Semilight" panose="020B0702040204020203" pitchFamily="34" charset="0"/>
                <a:ea typeface="Segoe UI Semilight" panose="020B0702040204020203" pitchFamily="34" charset="0"/>
                <a:cs typeface="Segoe UI" panose="020B0502040204020203" pitchFamily="34" charset="0"/>
              </a:rPr>
              <a:t>Dance</a:t>
            </a:r>
          </a:p>
          <a:p>
            <a:r>
              <a:rPr lang="en-US" dirty="0">
                <a:latin typeface="Segoe UI Semilight" panose="020B0702040204020203" pitchFamily="34" charset="0"/>
                <a:ea typeface="Segoe UI Semilight" panose="020B0702040204020203" pitchFamily="34" charset="0"/>
                <a:cs typeface="Segoe UI" panose="020B0502040204020203" pitchFamily="34" charset="0"/>
              </a:rPr>
              <a:t>Rueda de Casino</a:t>
            </a:r>
          </a:p>
          <a:p>
            <a:r>
              <a:rPr lang="en-US" dirty="0">
                <a:latin typeface="Segoe UI Semilight" panose="020B0702040204020203" pitchFamily="34" charset="0"/>
                <a:ea typeface="Segoe UI Semilight" panose="020B0702040204020203" pitchFamily="34" charset="0"/>
                <a:cs typeface="Segoe UI" panose="020B0502040204020203" pitchFamily="34" charset="0"/>
              </a:rPr>
              <a:t>Tito Puente</a:t>
            </a:r>
          </a:p>
          <a:p>
            <a:r>
              <a:rPr lang="en-US" dirty="0">
                <a:latin typeface="Segoe UI Semilight" panose="020B0702040204020203" pitchFamily="34" charset="0"/>
                <a:ea typeface="Segoe UI Semilight" panose="020B0702040204020203" pitchFamily="34" charset="0"/>
                <a:cs typeface="Segoe UI" panose="020B0502040204020203" pitchFamily="34" charset="0"/>
              </a:rPr>
              <a:t>Alex Da Silva</a:t>
            </a:r>
          </a:p>
        </p:txBody>
      </p:sp>
      <p:grpSp>
        <p:nvGrpSpPr>
          <p:cNvPr id="4" name="Group 3">
            <a:extLst>
              <a:ext uri="{FF2B5EF4-FFF2-40B4-BE49-F238E27FC236}">
                <a16:creationId xmlns:a16="http://schemas.microsoft.com/office/drawing/2014/main" id="{5F891352-0AB3-4D77-AA93-8E0A1738F8F4}"/>
              </a:ext>
            </a:extLst>
          </p:cNvPr>
          <p:cNvGrpSpPr/>
          <p:nvPr/>
        </p:nvGrpSpPr>
        <p:grpSpPr>
          <a:xfrm>
            <a:off x="5943601" y="1609726"/>
            <a:ext cx="5406259" cy="2023909"/>
            <a:chOff x="5943601" y="1609726"/>
            <a:chExt cx="5406259" cy="2023909"/>
          </a:xfrm>
        </p:grpSpPr>
        <p:sp>
          <p:nvSpPr>
            <p:cNvPr id="5" name="Rectangle 5">
              <a:extLst>
                <a:ext uri="{FF2B5EF4-FFF2-40B4-BE49-F238E27FC236}">
                  <a16:creationId xmlns:a16="http://schemas.microsoft.com/office/drawing/2014/main" id="{20526183-096D-4868-AE2D-0200EE5F1D5D}"/>
                </a:ext>
              </a:extLst>
            </p:cNvPr>
            <p:cNvSpPr/>
            <p:nvPr/>
          </p:nvSpPr>
          <p:spPr>
            <a:xfrm>
              <a:off x="5943601" y="1609726"/>
              <a:ext cx="5406259" cy="20193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TextBox 4">
              <a:extLst>
                <a:ext uri="{FF2B5EF4-FFF2-40B4-BE49-F238E27FC236}">
                  <a16:creationId xmlns:a16="http://schemas.microsoft.com/office/drawing/2014/main" id="{E9B136C8-7575-43EF-A6F3-EC4F69800828}"/>
                </a:ext>
              </a:extLst>
            </p:cNvPr>
            <p:cNvSpPr txBox="1"/>
            <p:nvPr/>
          </p:nvSpPr>
          <p:spPr>
            <a:xfrm>
              <a:off x="6189439" y="1827382"/>
              <a:ext cx="2849999" cy="307777"/>
            </a:xfrm>
            <a:prstGeom prst="rect">
              <a:avLst/>
            </a:prstGeom>
            <a:noFill/>
          </p:spPr>
          <p:txBody>
            <a:bodyPr wrap="square" rtlCol="0">
              <a:spAutoFit/>
            </a:bodyPr>
            <a:lstStyle/>
            <a:p>
              <a:pPr>
                <a:spcAft>
                  <a:spcPts val="1200"/>
                </a:spcAft>
              </a:pPr>
              <a:r>
                <a:rPr lang="en-US" sz="1400" dirty="0">
                  <a:solidFill>
                    <a:srgbClr val="D24726"/>
                  </a:solidFill>
                  <a:latin typeface="Segoe UI Semilight" panose="020B0402040204020203" pitchFamily="34" charset="0"/>
                  <a:cs typeface="Segoe UI Semilight" panose="020B0402040204020203" pitchFamily="34" charset="0"/>
                </a:rPr>
                <a:t>Use Smart Lookup to learn more</a:t>
              </a:r>
              <a:endParaRPr lang="en-US" sz="1400" dirty="0">
                <a:solidFill>
                  <a:srgbClr val="D2472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TextBox 7">
              <a:extLst>
                <a:ext uri="{FF2B5EF4-FFF2-40B4-BE49-F238E27FC236}">
                  <a16:creationId xmlns:a16="http://schemas.microsoft.com/office/drawing/2014/main" id="{F5C6FF1D-DFD2-4DBD-BDE7-F882DDC6DC74}"/>
                </a:ext>
              </a:extLst>
            </p:cNvPr>
            <p:cNvSpPr txBox="1"/>
            <p:nvPr/>
          </p:nvSpPr>
          <p:spPr>
            <a:xfrm>
              <a:off x="6450618" y="2207781"/>
              <a:ext cx="2626919" cy="954107"/>
            </a:xfrm>
            <a:prstGeom prst="rect">
              <a:avLst/>
            </a:prstGeom>
            <a:noFill/>
          </p:spPr>
          <p:txBody>
            <a:bodyPr wrap="square" rtlCol="0">
              <a:spAutoFit/>
            </a:bodyPr>
            <a:lstStyle/>
            <a:p>
              <a:pPr>
                <a:spcAft>
                  <a:spcPts val="1200"/>
                </a:spcAft>
              </a:pP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Highlight one of the related topics</a:t>
              </a:r>
            </a:p>
            <a:p>
              <a:pPr>
                <a:spcAft>
                  <a:spcPts val="1200"/>
                </a:spcAft>
              </a:pP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Right-click on the topic</a:t>
              </a:r>
            </a:p>
            <a:p>
              <a:pPr marL="174625" indent="-174625">
                <a:spcAft>
                  <a:spcPts val="1200"/>
                </a:spcAft>
              </a:pP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Choose "Smart Lookup"</a:t>
              </a:r>
            </a:p>
          </p:txBody>
        </p:sp>
        <p:grpSp>
          <p:nvGrpSpPr>
            <p:cNvPr id="8" name="Group 12">
              <a:extLst>
                <a:ext uri="{FF2B5EF4-FFF2-40B4-BE49-F238E27FC236}">
                  <a16:creationId xmlns:a16="http://schemas.microsoft.com/office/drawing/2014/main" id="{58C4CE24-6148-4604-B285-49040644B37D}"/>
                </a:ext>
              </a:extLst>
            </p:cNvPr>
            <p:cNvGrpSpPr/>
            <p:nvPr/>
          </p:nvGrpSpPr>
          <p:grpSpPr>
            <a:xfrm>
              <a:off x="6273657" y="2228149"/>
              <a:ext cx="188600" cy="246221"/>
              <a:chOff x="5978838" y="2209102"/>
              <a:chExt cx="188600" cy="246221"/>
            </a:xfrm>
          </p:grpSpPr>
          <p:sp>
            <p:nvSpPr>
              <p:cNvPr id="16" name="Oval 9">
                <a:extLst>
                  <a:ext uri="{FF2B5EF4-FFF2-40B4-BE49-F238E27FC236}">
                    <a16:creationId xmlns:a16="http://schemas.microsoft.com/office/drawing/2014/main" id="{AB6051AB-2E0C-4F74-AA09-3E8DBF11667D}"/>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1">
                <a:extLst>
                  <a:ext uri="{FF2B5EF4-FFF2-40B4-BE49-F238E27FC236}">
                    <a16:creationId xmlns:a16="http://schemas.microsoft.com/office/drawing/2014/main" id="{97FDCC9F-9887-487F-8C6D-BBB3CB2773C3}"/>
                  </a:ext>
                </a:extLst>
              </p:cNvPr>
              <p:cNvSpPr txBox="1">
                <a:spLocks noChangeAspect="1"/>
              </p:cNvSpPr>
              <p:nvPr/>
            </p:nvSpPr>
            <p:spPr>
              <a:xfrm>
                <a:off x="5978838" y="2209102"/>
                <a:ext cx="188599" cy="246221"/>
              </a:xfrm>
              <a:prstGeom prst="rect">
                <a:avLst/>
              </a:prstGeom>
              <a:noFill/>
            </p:spPr>
            <p:txBody>
              <a:bodyPr wrap="square" rtlCol="0">
                <a:spAutoFit/>
              </a:bodyPr>
              <a:lstStyle/>
              <a:p>
                <a:pPr algn="ctr"/>
                <a:r>
                  <a:rPr lang="en-US" sz="1000"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13">
              <a:extLst>
                <a:ext uri="{FF2B5EF4-FFF2-40B4-BE49-F238E27FC236}">
                  <a16:creationId xmlns:a16="http://schemas.microsoft.com/office/drawing/2014/main" id="{D9700851-3B5E-45AB-991B-762DE0355EF6}"/>
                </a:ext>
              </a:extLst>
            </p:cNvPr>
            <p:cNvGrpSpPr/>
            <p:nvPr/>
          </p:nvGrpSpPr>
          <p:grpSpPr>
            <a:xfrm>
              <a:off x="6273657" y="2563905"/>
              <a:ext cx="188600" cy="246221"/>
              <a:chOff x="5978838" y="2209102"/>
              <a:chExt cx="188600" cy="246221"/>
            </a:xfrm>
          </p:grpSpPr>
          <p:sp>
            <p:nvSpPr>
              <p:cNvPr id="14" name="Oval 14">
                <a:extLst>
                  <a:ext uri="{FF2B5EF4-FFF2-40B4-BE49-F238E27FC236}">
                    <a16:creationId xmlns:a16="http://schemas.microsoft.com/office/drawing/2014/main" id="{0FDC7121-EA5E-4996-B879-22CC04BEA201}"/>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TextBox 15">
                <a:extLst>
                  <a:ext uri="{FF2B5EF4-FFF2-40B4-BE49-F238E27FC236}">
                    <a16:creationId xmlns:a16="http://schemas.microsoft.com/office/drawing/2014/main" id="{B4BBF7ED-662E-4BA3-83B6-05208C9B757A}"/>
                  </a:ext>
                </a:extLst>
              </p:cNvPr>
              <p:cNvSpPr txBox="1">
                <a:spLocks noChangeAspect="1"/>
              </p:cNvSpPr>
              <p:nvPr/>
            </p:nvSpPr>
            <p:spPr>
              <a:xfrm>
                <a:off x="5978838" y="2209102"/>
                <a:ext cx="188599" cy="246221"/>
              </a:xfrm>
              <a:prstGeom prst="rect">
                <a:avLst/>
              </a:prstGeom>
              <a:noFill/>
            </p:spPr>
            <p:txBody>
              <a:bodyPr wrap="square" rtlCol="0">
                <a:spAutoFit/>
              </a:bodyPr>
              <a:lstStyle/>
              <a:p>
                <a:pPr algn="ctr"/>
                <a:r>
                  <a:rPr lang="en-US" sz="1000" dirty="0">
                    <a:solidFill>
                      <a:schemeClr val="bg1"/>
                    </a:solidFill>
                    <a:latin typeface="Segoe UI Semibold" panose="020B0702040204020203" pitchFamily="34" charset="0"/>
                    <a:cs typeface="Segoe UI Semibold" panose="020B0702040204020203" pitchFamily="34" charset="0"/>
                  </a:rPr>
                  <a:t>2</a:t>
                </a:r>
              </a:p>
            </p:txBody>
          </p:sp>
        </p:grpSp>
        <p:grpSp>
          <p:nvGrpSpPr>
            <p:cNvPr id="10" name="Group 16">
              <a:extLst>
                <a:ext uri="{FF2B5EF4-FFF2-40B4-BE49-F238E27FC236}">
                  <a16:creationId xmlns:a16="http://schemas.microsoft.com/office/drawing/2014/main" id="{8CC6D345-719C-4EA8-9CCC-735633CC607F}"/>
                </a:ext>
              </a:extLst>
            </p:cNvPr>
            <p:cNvGrpSpPr/>
            <p:nvPr/>
          </p:nvGrpSpPr>
          <p:grpSpPr>
            <a:xfrm>
              <a:off x="6273657" y="2902042"/>
              <a:ext cx="188600" cy="246221"/>
              <a:chOff x="5978838" y="2209102"/>
              <a:chExt cx="188600" cy="246221"/>
            </a:xfrm>
          </p:grpSpPr>
          <p:sp>
            <p:nvSpPr>
              <p:cNvPr id="12" name="Oval 17">
                <a:extLst>
                  <a:ext uri="{FF2B5EF4-FFF2-40B4-BE49-F238E27FC236}">
                    <a16:creationId xmlns:a16="http://schemas.microsoft.com/office/drawing/2014/main" id="{2E56D573-7C3B-46F0-982D-5DD5D53E931B}"/>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8">
                <a:extLst>
                  <a:ext uri="{FF2B5EF4-FFF2-40B4-BE49-F238E27FC236}">
                    <a16:creationId xmlns:a16="http://schemas.microsoft.com/office/drawing/2014/main" id="{A400E4DB-EAAB-40EC-B86F-2B5325C2941B}"/>
                  </a:ext>
                </a:extLst>
              </p:cNvPr>
              <p:cNvSpPr txBox="1">
                <a:spLocks noChangeAspect="1"/>
              </p:cNvSpPr>
              <p:nvPr/>
            </p:nvSpPr>
            <p:spPr>
              <a:xfrm>
                <a:off x="5978838" y="2209102"/>
                <a:ext cx="188599" cy="246221"/>
              </a:xfrm>
              <a:prstGeom prst="rect">
                <a:avLst/>
              </a:prstGeom>
              <a:noFill/>
            </p:spPr>
            <p:txBody>
              <a:bodyPr wrap="square" rtlCol="0">
                <a:spAutoFit/>
              </a:bodyPr>
              <a:lstStyle/>
              <a:p>
                <a:pPr algn="ctr"/>
                <a:r>
                  <a:rPr lang="en-US" sz="1000" dirty="0">
                    <a:solidFill>
                      <a:schemeClr val="bg1"/>
                    </a:solidFill>
                    <a:latin typeface="Segoe UI Semibold" panose="020B0702040204020203" pitchFamily="34" charset="0"/>
                    <a:cs typeface="Segoe UI Semibold" panose="020B0702040204020203" pitchFamily="34" charset="0"/>
                  </a:rPr>
                  <a:t>3</a:t>
                </a:r>
              </a:p>
            </p:txBody>
          </p:sp>
        </p:grpSp>
        <p:pic>
          <p:nvPicPr>
            <p:cNvPr id="11" name="Picture 19" descr="Smart Lookup button in the context menu">
              <a:extLst>
                <a:ext uri="{FF2B5EF4-FFF2-40B4-BE49-F238E27FC236}">
                  <a16:creationId xmlns:a16="http://schemas.microsoft.com/office/drawing/2014/main" id="{5C48F155-F4FF-4D72-879B-DE6D7269D894}"/>
                </a:ext>
              </a:extLst>
            </p:cNvPr>
            <p:cNvPicPr>
              <a:picLocks noChangeAspect="1"/>
            </p:cNvPicPr>
            <p:nvPr/>
          </p:nvPicPr>
          <p:blipFill rotWithShape="1">
            <a:blip r:embed="rId2"/>
            <a:srcRect b="4437"/>
            <a:stretch/>
          </p:blipFill>
          <p:spPr>
            <a:xfrm>
              <a:off x="9166431" y="1836907"/>
              <a:ext cx="1875163" cy="1796728"/>
            </a:xfrm>
            <a:prstGeom prst="rect">
              <a:avLst/>
            </a:prstGeom>
          </p:spPr>
        </p:pic>
      </p:grpSp>
    </p:spTree>
    <p:extLst>
      <p:ext uri="{BB962C8B-B14F-4D97-AF65-F5344CB8AC3E}">
        <p14:creationId xmlns:p14="http://schemas.microsoft.com/office/powerpoint/2010/main" val="168386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1FA30A-F906-49DA-8C0B-8EA49FC5C2B2}"/>
              </a:ext>
            </a:extLst>
          </p:cNvPr>
          <p:cNvSpPr>
            <a:spLocks noGrp="1"/>
          </p:cNvSpPr>
          <p:nvPr>
            <p:ph type="ctrTitle"/>
          </p:nvPr>
        </p:nvSpPr>
        <p:spPr>
          <a:xfrm>
            <a:off x="854699" y="1975315"/>
            <a:ext cx="10482601" cy="4268965"/>
          </a:xfrm>
        </p:spPr>
        <p:txBody>
          <a:bodyPr>
            <a:normAutofit/>
          </a:bodyPr>
          <a:lstStyle/>
          <a:p>
            <a:pPr algn="ctr"/>
            <a:r>
              <a:rPr lang="en-US" sz="17900" dirty="0"/>
              <a:t>SALSA</a:t>
            </a:r>
            <a:endParaRPr lang="en-US" sz="7200" dirty="0"/>
          </a:p>
        </p:txBody>
      </p:sp>
      <p:sp>
        <p:nvSpPr>
          <p:cNvPr id="5" name="Subtitle 4">
            <a:extLst>
              <a:ext uri="{FF2B5EF4-FFF2-40B4-BE49-F238E27FC236}">
                <a16:creationId xmlns:a16="http://schemas.microsoft.com/office/drawing/2014/main" id="{520BAF9E-5BE2-42BF-BCAC-978533C5592C}"/>
              </a:ext>
            </a:extLst>
          </p:cNvPr>
          <p:cNvSpPr>
            <a:spLocks noGrp="1"/>
          </p:cNvSpPr>
          <p:nvPr>
            <p:ph type="subTitle" idx="1"/>
          </p:nvPr>
        </p:nvSpPr>
        <p:spPr>
          <a:xfrm>
            <a:off x="5157638" y="6151645"/>
            <a:ext cx="7034362" cy="706355"/>
          </a:xfrm>
        </p:spPr>
        <p:txBody>
          <a:bodyPr/>
          <a:lstStyle/>
          <a:p>
            <a:pPr algn="r"/>
            <a:r>
              <a:rPr lang="en-US" dirty="0"/>
              <a:t>William Ona</a:t>
            </a:r>
          </a:p>
        </p:txBody>
      </p:sp>
      <p:sp>
        <p:nvSpPr>
          <p:cNvPr id="6" name="Rectangle 5">
            <a:extLst>
              <a:ext uri="{FF2B5EF4-FFF2-40B4-BE49-F238E27FC236}">
                <a16:creationId xmlns:a16="http://schemas.microsoft.com/office/drawing/2014/main" id="{B5EE5325-2012-4F35-BC0F-B4EC0C8BE2D7}"/>
              </a:ext>
            </a:extLst>
          </p:cNvPr>
          <p:cNvSpPr/>
          <p:nvPr/>
        </p:nvSpPr>
        <p:spPr>
          <a:xfrm>
            <a:off x="4554551" y="4278477"/>
            <a:ext cx="3082895" cy="369332"/>
          </a:xfrm>
          <a:prstGeom prst="rect">
            <a:avLst/>
          </a:prstGeom>
        </p:spPr>
        <p:txBody>
          <a:bodyPr wrap="none">
            <a:spAutoFit/>
          </a:bodyPr>
          <a:lstStyle/>
          <a:p>
            <a:r>
              <a:rPr lang="en-US" dirty="0">
                <a:latin typeface="Arial" panose="020B0604020202020204" pitchFamily="34" charset="0"/>
              </a:rPr>
              <a:t>[</a:t>
            </a:r>
            <a:r>
              <a:rPr lang="en-US" dirty="0" err="1">
                <a:latin typeface="Arial" panose="020B0604020202020204" pitchFamily="34" charset="0"/>
              </a:rPr>
              <a:t>sahl-suh</a:t>
            </a:r>
            <a:r>
              <a:rPr lang="en-US" dirty="0">
                <a:latin typeface="Arial" panose="020B0604020202020204" pitchFamily="34" charset="0"/>
              </a:rPr>
              <a:t>; Spanish </a:t>
            </a:r>
            <a:r>
              <a:rPr lang="en-US" dirty="0" err="1">
                <a:latin typeface="Arial" panose="020B0604020202020204" pitchFamily="34" charset="0"/>
              </a:rPr>
              <a:t>sahl-sah</a:t>
            </a:r>
            <a:r>
              <a:rPr lang="en-US" dirty="0">
                <a:latin typeface="Arial" panose="020B0604020202020204" pitchFamily="34" charset="0"/>
              </a:rPr>
              <a:t>]</a:t>
            </a:r>
            <a:endParaRPr lang="en-US" dirty="0"/>
          </a:p>
        </p:txBody>
      </p:sp>
    </p:spTree>
    <p:extLst>
      <p:ext uri="{BB962C8B-B14F-4D97-AF65-F5344CB8AC3E}">
        <p14:creationId xmlns:p14="http://schemas.microsoft.com/office/powerpoint/2010/main" val="1933005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CA4F2F-27C7-4692-B19D-F91C3B7D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8A7F97D9-9195-4EC6-BB21-D56B2B92D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5B5684C-AF91-48CE-AF06-3C9B8E0C6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134A1A31-9862-4AB7-B0A3-C7FA2DC92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DF3FA2A-4295-43EA-AD93-207FF14C6319}"/>
              </a:ext>
            </a:extLst>
          </p:cNvPr>
          <p:cNvPicPr>
            <a:picLocks noChangeAspect="1"/>
          </p:cNvPicPr>
          <p:nvPr/>
        </p:nvPicPr>
        <p:blipFill rotWithShape="1">
          <a:blip r:embed="rId2"/>
          <a:srcRect l="9409" r="15588" b="-4"/>
          <a:stretch/>
        </p:blipFill>
        <p:spPr>
          <a:xfrm>
            <a:off x="3559122" y="2661260"/>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5" name="Picture 4">
            <a:extLst>
              <a:ext uri="{FF2B5EF4-FFF2-40B4-BE49-F238E27FC236}">
                <a16:creationId xmlns:a16="http://schemas.microsoft.com/office/drawing/2014/main" id="{5777D417-D6B5-49D3-8EF2-0DF88895D200}"/>
              </a:ext>
            </a:extLst>
          </p:cNvPr>
          <p:cNvPicPr>
            <a:picLocks noChangeAspect="1"/>
          </p:cNvPicPr>
          <p:nvPr/>
        </p:nvPicPr>
        <p:blipFill rotWithShape="1">
          <a:blip r:embed="rId3"/>
          <a:srcRect l="7378" r="26652" b="2"/>
          <a:stretch/>
        </p:blipFill>
        <p:spPr>
          <a:xfrm>
            <a:off x="20" y="10"/>
            <a:ext cx="3967953" cy="338327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sp>
        <p:nvSpPr>
          <p:cNvPr id="20" name="Freeform 6">
            <a:extLst>
              <a:ext uri="{FF2B5EF4-FFF2-40B4-BE49-F238E27FC236}">
                <a16:creationId xmlns:a16="http://schemas.microsoft.com/office/drawing/2014/main" id="{954B3746-67DF-4725-9CC1-57A117586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07632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pic>
        <p:nvPicPr>
          <p:cNvPr id="4" name="Picture 3">
            <a:extLst>
              <a:ext uri="{FF2B5EF4-FFF2-40B4-BE49-F238E27FC236}">
                <a16:creationId xmlns:a16="http://schemas.microsoft.com/office/drawing/2014/main" id="{A5A58B4C-7047-4CD3-A180-4B6FA2FA165E}"/>
              </a:ext>
            </a:extLst>
          </p:cNvPr>
          <p:cNvPicPr>
            <a:picLocks noChangeAspect="1"/>
          </p:cNvPicPr>
          <p:nvPr/>
        </p:nvPicPr>
        <p:blipFill rotWithShape="1">
          <a:blip r:embed="rId4"/>
          <a:srcRect t="18984" r="4" b="8735"/>
          <a:stretch/>
        </p:blipFill>
        <p:spPr>
          <a:xfrm>
            <a:off x="4825" y="4007260"/>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cxnSp>
        <p:nvCxnSpPr>
          <p:cNvPr id="22" name="Straight Connector 21">
            <a:extLst>
              <a:ext uri="{FF2B5EF4-FFF2-40B4-BE49-F238E27FC236}">
                <a16:creationId xmlns:a16="http://schemas.microsoft.com/office/drawing/2014/main" id="{802E08DB-4C7C-4887-9855-53E3117C53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600" y="6199730"/>
            <a:ext cx="70104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8C905F1A-E173-4A3F-A51A-0875E776DA88}"/>
              </a:ext>
            </a:extLst>
          </p:cNvPr>
          <p:cNvSpPr txBox="1">
            <a:spLocks/>
          </p:cNvSpPr>
          <p:nvPr/>
        </p:nvSpPr>
        <p:spPr>
          <a:xfrm>
            <a:off x="6217905" y="2429994"/>
            <a:ext cx="6268824" cy="4268965"/>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r>
              <a:rPr lang="en-US" dirty="0">
                <a:solidFill>
                  <a:schemeClr val="tx1"/>
                </a:solidFill>
              </a:rPr>
              <a:t>What is Salsa???</a:t>
            </a:r>
          </a:p>
        </p:txBody>
      </p:sp>
      <p:sp>
        <p:nvSpPr>
          <p:cNvPr id="9" name="Multiplication Sign 8">
            <a:extLst>
              <a:ext uri="{FF2B5EF4-FFF2-40B4-BE49-F238E27FC236}">
                <a16:creationId xmlns:a16="http://schemas.microsoft.com/office/drawing/2014/main" id="{AA5B4761-F5D7-473C-ABC7-F7AA03DB50B0}"/>
              </a:ext>
            </a:extLst>
          </p:cNvPr>
          <p:cNvSpPr/>
          <p:nvPr/>
        </p:nvSpPr>
        <p:spPr>
          <a:xfrm>
            <a:off x="-880164" y="-664289"/>
            <a:ext cx="5892521" cy="4359648"/>
          </a:xfrm>
          <a:prstGeom prst="mathMultiply">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A6BA1AAB-7F4F-42E5-BCE5-DD7EBE420EDD}"/>
              </a:ext>
            </a:extLst>
          </p:cNvPr>
          <p:cNvSpPr/>
          <p:nvPr/>
        </p:nvSpPr>
        <p:spPr>
          <a:xfrm>
            <a:off x="-81165" y="3729999"/>
            <a:ext cx="3006226" cy="3440362"/>
          </a:xfrm>
          <a:prstGeom prst="mathMultiply">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AC540181-0037-421C-BE02-1D4AC76844EE}"/>
              </a:ext>
            </a:extLst>
          </p:cNvPr>
          <p:cNvSpPr/>
          <p:nvPr/>
        </p:nvSpPr>
        <p:spPr>
          <a:xfrm>
            <a:off x="2747560" y="2207078"/>
            <a:ext cx="4227404" cy="3536332"/>
          </a:xfrm>
          <a:prstGeom prst="mathMultiply">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8663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CA4F2F-27C7-4692-B19D-F91C3B7D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8" name="Freeform: Shape 17">
            <a:extLst>
              <a:ext uri="{FF2B5EF4-FFF2-40B4-BE49-F238E27FC236}">
                <a16:creationId xmlns:a16="http://schemas.microsoft.com/office/drawing/2014/main" id="{F7AD1F25-14BE-40A1-AA38-F2E399C8C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201700B-E692-4FFF-8068-660D82AC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428" y="452999"/>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952DFA69-17EF-4873-A1BD-F921775C0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5020" y="617591"/>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3" y="0"/>
                  <a:pt x="1691640" y="378687"/>
                  <a:pt x="1691640" y="845820"/>
                </a:cubicBezTo>
                <a:cubicBezTo>
                  <a:pt x="1691640" y="1312953"/>
                  <a:pt x="1312953" y="1691640"/>
                  <a:pt x="845820" y="1691640"/>
                </a:cubicBezTo>
                <a:cubicBezTo>
                  <a:pt x="378687" y="1691640"/>
                  <a:pt x="0" y="1312953"/>
                  <a:pt x="0" y="845820"/>
                </a:cubicBezTo>
                <a:cubicBezTo>
                  <a:pt x="0" y="378687"/>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6">
            <a:extLst>
              <a:ext uri="{FF2B5EF4-FFF2-40B4-BE49-F238E27FC236}">
                <a16:creationId xmlns:a16="http://schemas.microsoft.com/office/drawing/2014/main" id="{954B3746-67DF-4725-9CC1-57A117586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07632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6" name="Freeform: Shape 25">
            <a:extLst>
              <a:ext uri="{FF2B5EF4-FFF2-40B4-BE49-F238E27FC236}">
                <a16:creationId xmlns:a16="http://schemas.microsoft.com/office/drawing/2014/main" id="{4EBDD707-DF54-47ED-8362-E6CC554E2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9F28CF2F-0167-444C-BE5F-19C22AE1D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631" y="2871982"/>
            <a:ext cx="2926080" cy="292608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351B0CF4-B5C8-49CD-8501-700B0F056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04500" cy="3318846"/>
          </a:xfrm>
          <a:custGeom>
            <a:avLst/>
            <a:gdLst>
              <a:gd name="connsiteX0" fmla="*/ 0 w 3904500"/>
              <a:gd name="connsiteY0" fmla="*/ 0 h 3318846"/>
              <a:gd name="connsiteX1" fmla="*/ 3550823 w 3904500"/>
              <a:gd name="connsiteY1" fmla="*/ 0 h 3318846"/>
              <a:gd name="connsiteX2" fmla="*/ 3646046 w 3904500"/>
              <a:gd name="connsiteY2" fmla="*/ 156742 h 3318846"/>
              <a:gd name="connsiteX3" fmla="*/ 3904500 w 3904500"/>
              <a:gd name="connsiteY3" fmla="*/ 1177456 h 3318846"/>
              <a:gd name="connsiteX4" fmla="*/ 1763110 w 3904500"/>
              <a:gd name="connsiteY4" fmla="*/ 3318846 h 3318846"/>
              <a:gd name="connsiteX5" fmla="*/ 110709 w 3904500"/>
              <a:gd name="connsiteY5" fmla="*/ 2539579 h 3318846"/>
              <a:gd name="connsiteX6" fmla="*/ 0 w 3904500"/>
              <a:gd name="connsiteY6" fmla="*/ 2391530 h 331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EC11DE42-6DC9-4CE5-A29C-B57B2F21E0C3}"/>
              </a:ext>
            </a:extLst>
          </p:cNvPr>
          <p:cNvPicPr>
            <a:picLocks noChangeAspect="1"/>
          </p:cNvPicPr>
          <p:nvPr/>
        </p:nvPicPr>
        <p:blipFill>
          <a:blip r:embed="rId3"/>
          <a:stretch>
            <a:fillRect/>
          </a:stretch>
        </p:blipFill>
        <p:spPr>
          <a:xfrm>
            <a:off x="343583" y="727843"/>
            <a:ext cx="2872760" cy="1386106"/>
          </a:xfrm>
          <a:prstGeom prst="rect">
            <a:avLst/>
          </a:prstGeom>
        </p:spPr>
      </p:pic>
      <p:pic>
        <p:nvPicPr>
          <p:cNvPr id="5" name="Picture 4">
            <a:extLst>
              <a:ext uri="{FF2B5EF4-FFF2-40B4-BE49-F238E27FC236}">
                <a16:creationId xmlns:a16="http://schemas.microsoft.com/office/drawing/2014/main" id="{239DCF52-7A40-43C4-892A-25EB44EFAED3}"/>
              </a:ext>
            </a:extLst>
          </p:cNvPr>
          <p:cNvPicPr>
            <a:picLocks noChangeAspect="1"/>
          </p:cNvPicPr>
          <p:nvPr/>
        </p:nvPicPr>
        <p:blipFill>
          <a:blip r:embed="rId4"/>
          <a:stretch>
            <a:fillRect/>
          </a:stretch>
        </p:blipFill>
        <p:spPr>
          <a:xfrm>
            <a:off x="4882649" y="1006040"/>
            <a:ext cx="1016382" cy="914743"/>
          </a:xfrm>
          <a:prstGeom prst="rect">
            <a:avLst/>
          </a:prstGeom>
        </p:spPr>
      </p:pic>
      <p:sp>
        <p:nvSpPr>
          <p:cNvPr id="32" name="Freeform: Shape 31">
            <a:extLst>
              <a:ext uri="{FF2B5EF4-FFF2-40B4-BE49-F238E27FC236}">
                <a16:creationId xmlns:a16="http://schemas.microsoft.com/office/drawing/2014/main" id="{9BDC88F0-9D1E-4344-884A-30C69B0E8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07014"/>
            <a:ext cx="3050387" cy="2654675"/>
          </a:xfrm>
          <a:custGeom>
            <a:avLst/>
            <a:gdLst>
              <a:gd name="connsiteX0" fmla="*/ 1360112 w 3050387"/>
              <a:gd name="connsiteY0" fmla="*/ 0 h 2654675"/>
              <a:gd name="connsiteX1" fmla="*/ 3050387 w 3050387"/>
              <a:gd name="connsiteY1" fmla="*/ 1690275 h 2654675"/>
              <a:gd name="connsiteX2" fmla="*/ 2761715 w 3050387"/>
              <a:gd name="connsiteY2" fmla="*/ 2635324 h 2654675"/>
              <a:gd name="connsiteX3" fmla="*/ 2747244 w 3050387"/>
              <a:gd name="connsiteY3" fmla="*/ 2654675 h 2654675"/>
              <a:gd name="connsiteX4" fmla="*/ 0 w 3050387"/>
              <a:gd name="connsiteY4" fmla="*/ 2654675 h 2654675"/>
              <a:gd name="connsiteX5" fmla="*/ 0 w 3050387"/>
              <a:gd name="connsiteY5" fmla="*/ 689742 h 2654675"/>
              <a:gd name="connsiteX6" fmla="*/ 55814 w 3050387"/>
              <a:gd name="connsiteY6" fmla="*/ 615103 h 2654675"/>
              <a:gd name="connsiteX7" fmla="*/ 1360112 w 3050387"/>
              <a:gd name="connsiteY7" fmla="*/ 0 h 265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8BCCA194-F886-4862-84F1-D872F32B1A7F}"/>
              </a:ext>
            </a:extLst>
          </p:cNvPr>
          <p:cNvPicPr>
            <a:picLocks noChangeAspect="1"/>
          </p:cNvPicPr>
          <p:nvPr/>
        </p:nvPicPr>
        <p:blipFill>
          <a:blip r:embed="rId5"/>
          <a:stretch>
            <a:fillRect/>
          </a:stretch>
        </p:blipFill>
        <p:spPr>
          <a:xfrm>
            <a:off x="432505" y="4885899"/>
            <a:ext cx="1905239" cy="1628980"/>
          </a:xfrm>
          <a:prstGeom prst="rect">
            <a:avLst/>
          </a:prstGeom>
        </p:spPr>
      </p:pic>
      <p:sp>
        <p:nvSpPr>
          <p:cNvPr id="34" name="Freeform: Shape 33">
            <a:extLst>
              <a:ext uri="{FF2B5EF4-FFF2-40B4-BE49-F238E27FC236}">
                <a16:creationId xmlns:a16="http://schemas.microsoft.com/office/drawing/2014/main" id="{2259A58B-85A0-4EA7-B23F-DCD0716BC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2223" y="3036574"/>
            <a:ext cx="2596896" cy="2596896"/>
          </a:xfrm>
          <a:custGeom>
            <a:avLst/>
            <a:gdLst>
              <a:gd name="connsiteX0" fmla="*/ 1298448 w 2596896"/>
              <a:gd name="connsiteY0" fmla="*/ 0 h 2596896"/>
              <a:gd name="connsiteX1" fmla="*/ 2596896 w 2596896"/>
              <a:gd name="connsiteY1" fmla="*/ 1298448 h 2596896"/>
              <a:gd name="connsiteX2" fmla="*/ 1298448 w 2596896"/>
              <a:gd name="connsiteY2" fmla="*/ 2596896 h 2596896"/>
              <a:gd name="connsiteX3" fmla="*/ 0 w 2596896"/>
              <a:gd name="connsiteY3" fmla="*/ 1298448 h 2596896"/>
              <a:gd name="connsiteX4" fmla="*/ 1298448 w 2596896"/>
              <a:gd name="connsiteY4" fmla="*/ 0 h 2596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96" h="2596896">
                <a:moveTo>
                  <a:pt x="1298448" y="0"/>
                </a:moveTo>
                <a:cubicBezTo>
                  <a:pt x="2015562" y="0"/>
                  <a:pt x="2596896" y="581335"/>
                  <a:pt x="2596896" y="1298448"/>
                </a:cubicBezTo>
                <a:cubicBezTo>
                  <a:pt x="2596896" y="2015562"/>
                  <a:pt x="2015562" y="2596896"/>
                  <a:pt x="1298448" y="2596896"/>
                </a:cubicBezTo>
                <a:cubicBezTo>
                  <a:pt x="581335" y="2596896"/>
                  <a:pt x="0" y="2015562"/>
                  <a:pt x="0" y="1298448"/>
                </a:cubicBezTo>
                <a:cubicBezTo>
                  <a:pt x="0" y="581335"/>
                  <a:pt x="581335" y="0"/>
                  <a:pt x="129844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A8A5D65A-DFDB-4D18-9CFF-DE8FA44E3131}"/>
              </a:ext>
            </a:extLst>
          </p:cNvPr>
          <p:cNvPicPr>
            <a:picLocks noChangeAspect="1"/>
          </p:cNvPicPr>
          <p:nvPr/>
        </p:nvPicPr>
        <p:blipFill>
          <a:blip r:embed="rId6"/>
          <a:stretch>
            <a:fillRect/>
          </a:stretch>
        </p:blipFill>
        <p:spPr>
          <a:xfrm>
            <a:off x="3942374" y="3606725"/>
            <a:ext cx="1456594" cy="1456594"/>
          </a:xfrm>
          <a:prstGeom prst="rect">
            <a:avLst/>
          </a:prstGeom>
        </p:spPr>
      </p:pic>
      <p:cxnSp>
        <p:nvCxnSpPr>
          <p:cNvPr id="36" name="Straight Connector 35">
            <a:extLst>
              <a:ext uri="{FF2B5EF4-FFF2-40B4-BE49-F238E27FC236}">
                <a16:creationId xmlns:a16="http://schemas.microsoft.com/office/drawing/2014/main" id="{802E08DB-4C7C-4887-9855-53E3117C53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26248" y="6247538"/>
            <a:ext cx="5365752"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A113FED4-5C67-4FDF-B002-D1873A2DB7EC}"/>
              </a:ext>
            </a:extLst>
          </p:cNvPr>
          <p:cNvSpPr txBox="1">
            <a:spLocks/>
          </p:cNvSpPr>
          <p:nvPr/>
        </p:nvSpPr>
        <p:spPr>
          <a:xfrm>
            <a:off x="6217905" y="2429995"/>
            <a:ext cx="6268824" cy="819150"/>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r>
              <a:rPr lang="en-US" dirty="0">
                <a:solidFill>
                  <a:schemeClr val="tx1"/>
                </a:solidFill>
              </a:rPr>
              <a:t>What is Salsa???</a:t>
            </a:r>
          </a:p>
          <a:p>
            <a:pPr algn="ctr"/>
            <a:endParaRPr lang="en-US" dirty="0">
              <a:solidFill>
                <a:schemeClr val="tx1"/>
              </a:solidFill>
            </a:endParaRPr>
          </a:p>
        </p:txBody>
      </p:sp>
      <p:sp>
        <p:nvSpPr>
          <p:cNvPr id="25" name="TextBox 24">
            <a:extLst>
              <a:ext uri="{FF2B5EF4-FFF2-40B4-BE49-F238E27FC236}">
                <a16:creationId xmlns:a16="http://schemas.microsoft.com/office/drawing/2014/main" id="{6F5B21D9-6531-4694-B83A-DFE9E124548B}"/>
              </a:ext>
            </a:extLst>
          </p:cNvPr>
          <p:cNvSpPr txBox="1"/>
          <p:nvPr/>
        </p:nvSpPr>
        <p:spPr>
          <a:xfrm>
            <a:off x="6703862" y="3179974"/>
            <a:ext cx="5368395"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t>A Lively, vigorous type of contemporary Latin American popular music, blending predominantly Cuban rhythms with elements of jazz, rock, and soul music.</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41305017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7" y="643466"/>
            <a:ext cx="3933390" cy="4937287"/>
          </a:xfrm>
        </p:spPr>
        <p:txBody>
          <a:bodyPr anchor="ctr">
            <a:normAutofit/>
          </a:bodyPr>
          <a:lstStyle/>
          <a:p>
            <a:pPr algn="l"/>
            <a:r>
              <a:rPr lang="en-US" sz="4800" dirty="0">
                <a:solidFill>
                  <a:schemeClr val="tx1"/>
                </a:solidFill>
              </a:rPr>
              <a:t>Contents</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type="body" idx="1"/>
          </p:nvPr>
        </p:nvSpPr>
        <p:spPr>
          <a:xfrm>
            <a:off x="4955354" y="643466"/>
            <a:ext cx="6593180" cy="4937287"/>
          </a:xfrm>
        </p:spPr>
        <p:txBody>
          <a:bodyPr anchor="ctr">
            <a:normAutofit/>
          </a:bodyPr>
          <a:lstStyle/>
          <a:p>
            <a:r>
              <a:rPr lang="en-US" sz="3600" dirty="0"/>
              <a:t>Origin</a:t>
            </a:r>
          </a:p>
          <a:p>
            <a:r>
              <a:rPr lang="en-US" sz="3600" dirty="0"/>
              <a:t>Background</a:t>
            </a:r>
          </a:p>
          <a:p>
            <a:r>
              <a:rPr lang="en-US" sz="3600" dirty="0"/>
              <a:t>Rhythm</a:t>
            </a:r>
          </a:p>
          <a:p>
            <a:r>
              <a:rPr lang="en-US" sz="3600" dirty="0"/>
              <a:t>Styles</a:t>
            </a:r>
          </a:p>
          <a:p>
            <a:r>
              <a:rPr lang="en-US" sz="3600" dirty="0"/>
              <a:t>Bonus</a:t>
            </a:r>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64023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20" y="434101"/>
            <a:ext cx="7169753" cy="1232750"/>
          </a:xfrm>
        </p:spPr>
        <p:txBody>
          <a:bodyPr anchor="b">
            <a:normAutofit/>
          </a:bodyPr>
          <a:lstStyle/>
          <a:p>
            <a:r>
              <a:rPr lang="en-US" dirty="0">
                <a:solidFill>
                  <a:schemeClr val="bg1"/>
                </a:solidFill>
              </a:rPr>
              <a:t>Origin</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p:cNvSpPr>
            <a:spLocks noGrp="1"/>
          </p:cNvSpPr>
          <p:nvPr>
            <p:ph idx="1"/>
          </p:nvPr>
        </p:nvSpPr>
        <p:spPr>
          <a:xfrm>
            <a:off x="960119" y="2942252"/>
            <a:ext cx="10266681" cy="3172409"/>
          </a:xfrm>
        </p:spPr>
        <p:txBody>
          <a:bodyPr>
            <a:normAutofit/>
          </a:bodyPr>
          <a:lstStyle/>
          <a:p>
            <a:r>
              <a:rPr lang="en-US" dirty="0"/>
              <a:t>Popular in Latin America, the Caribbean and within the US since 1940s</a:t>
            </a:r>
          </a:p>
          <a:p>
            <a:r>
              <a:rPr lang="en-US" dirty="0"/>
              <a:t>Major developments in 1970s in New York</a:t>
            </a:r>
          </a:p>
          <a:p>
            <a:r>
              <a:rPr lang="en-US" dirty="0"/>
              <a:t>“Salsa”</a:t>
            </a:r>
          </a:p>
          <a:p>
            <a:pPr lvl="1"/>
            <a:r>
              <a:rPr lang="en-US" dirty="0"/>
              <a:t>Spanish word for sauce</a:t>
            </a:r>
          </a:p>
          <a:p>
            <a:pPr lvl="1"/>
            <a:r>
              <a:rPr lang="en-US" dirty="0"/>
              <a:t>Mixture of different styles and cultures</a:t>
            </a:r>
          </a:p>
          <a:p>
            <a:pPr lvl="1"/>
            <a:r>
              <a:rPr lang="en-US" dirty="0"/>
              <a:t>Hot and Spicy like the sauce</a:t>
            </a:r>
          </a:p>
          <a:p>
            <a:pPr lvl="1"/>
            <a:endParaRPr dirty="0"/>
          </a:p>
        </p:txBody>
      </p:sp>
    </p:spTree>
    <p:extLst>
      <p:ext uri="{BB962C8B-B14F-4D97-AF65-F5344CB8AC3E}">
        <p14:creationId xmlns:p14="http://schemas.microsoft.com/office/powerpoint/2010/main" val="1474033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66EB15-04EC-4CEE-A13A-CF8E9AAF3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2E1F9D-2523-4E9D-BE4B-56271710B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3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B275FB9-BCD2-48DD-97F0-6401FF8641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descr="Reevolution XIII Cali´s International Art Festival, October 200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096" y="1271214"/>
            <a:ext cx="3194113" cy="4809958"/>
          </a:xfrm>
          <a:prstGeom prst="rect">
            <a:avLst/>
          </a:prstGeom>
        </p:spPr>
      </p:pic>
      <p:sp>
        <p:nvSpPr>
          <p:cNvPr id="17" name="Freeform 6">
            <a:extLst>
              <a:ext uri="{FF2B5EF4-FFF2-40B4-BE49-F238E27FC236}">
                <a16:creationId xmlns:a16="http://schemas.microsoft.com/office/drawing/2014/main" id="{56C4B513-E0C4-4458-884A-2EFF4ED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5" name="Footer PlaceHolder 3"/>
          <p:cNvSpPr>
            <a:spLocks noGrp="1"/>
          </p:cNvSpPr>
          <p:nvPr>
            <p:ph type="ftr" sz="quarter" idx="11"/>
          </p:nvPr>
        </p:nvSpPr>
        <p:spPr>
          <a:xfrm>
            <a:off x="5269584" y="6314440"/>
            <a:ext cx="5122683" cy="365125"/>
          </a:xfrm>
        </p:spPr>
        <p:txBody>
          <a:bodyPr>
            <a:normAutofit/>
          </a:bodyPr>
          <a:lstStyle/>
          <a:p>
            <a:pPr>
              <a:spcAft>
                <a:spcPts val="600"/>
              </a:spcAft>
            </a:pPr>
            <a:r>
              <a:rPr lang="en-US">
                <a:solidFill>
                  <a:schemeClr val="bg2"/>
                </a:solidFill>
                <a:hlinkClick r:id="rId8"/>
              </a:rPr>
              <a:t>Photo</a:t>
            </a:r>
            <a:r>
              <a:rPr lang="en-US">
                <a:solidFill>
                  <a:schemeClr val="bg2"/>
                </a:solidFill>
              </a:rPr>
              <a:t> by Hilcias Salazar / </a:t>
            </a:r>
            <a:r>
              <a:rPr lang="en-US">
                <a:solidFill>
                  <a:schemeClr val="bg2"/>
                </a:solidFill>
                <a:hlinkClick r:id="rId9"/>
              </a:rPr>
              <a:t>CC BY 2.0</a:t>
            </a:r>
          </a:p>
        </p:txBody>
      </p:sp>
      <p:sp>
        <p:nvSpPr>
          <p:cNvPr id="14" name="Title 1">
            <a:extLst>
              <a:ext uri="{FF2B5EF4-FFF2-40B4-BE49-F238E27FC236}">
                <a16:creationId xmlns:a16="http://schemas.microsoft.com/office/drawing/2014/main" id="{94861947-F8EA-4578-B786-C898A26DB192}"/>
              </a:ext>
            </a:extLst>
          </p:cNvPr>
          <p:cNvSpPr txBox="1">
            <a:spLocks/>
          </p:cNvSpPr>
          <p:nvPr/>
        </p:nvSpPr>
        <p:spPr>
          <a:xfrm>
            <a:off x="6609050" y="111055"/>
            <a:ext cx="3933390" cy="148772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r>
              <a:rPr lang="en-US" sz="4800" dirty="0">
                <a:solidFill>
                  <a:schemeClr val="bg1"/>
                </a:solidFill>
              </a:rPr>
              <a:t>Origin</a:t>
            </a:r>
          </a:p>
        </p:txBody>
      </p:sp>
      <p:sp>
        <p:nvSpPr>
          <p:cNvPr id="8" name="TextBox 7">
            <a:extLst>
              <a:ext uri="{FF2B5EF4-FFF2-40B4-BE49-F238E27FC236}">
                <a16:creationId xmlns:a16="http://schemas.microsoft.com/office/drawing/2014/main" id="{56D590C5-5F2A-42DE-AEEF-5676DEDA75D4}"/>
              </a:ext>
            </a:extLst>
          </p:cNvPr>
          <p:cNvSpPr txBox="1"/>
          <p:nvPr/>
        </p:nvSpPr>
        <p:spPr>
          <a:xfrm>
            <a:off x="4887686" y="1382486"/>
            <a:ext cx="6176218"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Music/Dance styles</a:t>
            </a:r>
          </a:p>
          <a:p>
            <a:pPr marL="914400" lvl="1" indent="-457200">
              <a:buFont typeface="Arial" panose="020B0604020202020204" pitchFamily="34" charset="0"/>
              <a:buChar char="•"/>
            </a:pPr>
            <a:r>
              <a:rPr lang="en-US" sz="2800" dirty="0">
                <a:solidFill>
                  <a:schemeClr val="bg1"/>
                </a:solidFill>
              </a:rPr>
              <a:t>Son </a:t>
            </a:r>
          </a:p>
          <a:p>
            <a:pPr marL="914400" lvl="1" indent="-457200">
              <a:buFont typeface="Arial" panose="020B0604020202020204" pitchFamily="34" charset="0"/>
              <a:buChar char="•"/>
            </a:pPr>
            <a:r>
              <a:rPr lang="en-US" sz="2800" dirty="0">
                <a:solidFill>
                  <a:schemeClr val="bg1"/>
                </a:solidFill>
              </a:rPr>
              <a:t>Cha-cha</a:t>
            </a:r>
          </a:p>
          <a:p>
            <a:pPr marL="914400" lvl="1" indent="-457200">
              <a:buFont typeface="Arial" panose="020B0604020202020204" pitchFamily="34" charset="0"/>
              <a:buChar char="•"/>
            </a:pPr>
            <a:r>
              <a:rPr lang="en-US" sz="2800" dirty="0">
                <a:solidFill>
                  <a:schemeClr val="bg1"/>
                </a:solidFill>
              </a:rPr>
              <a:t>Mambo</a:t>
            </a:r>
          </a:p>
          <a:p>
            <a:pPr marL="914400" lvl="1" indent="-457200">
              <a:buFont typeface="Arial" panose="020B0604020202020204" pitchFamily="34" charset="0"/>
              <a:buChar char="•"/>
            </a:pPr>
            <a:r>
              <a:rPr lang="en-US" sz="2800" dirty="0" err="1">
                <a:solidFill>
                  <a:schemeClr val="bg1"/>
                </a:solidFill>
              </a:rPr>
              <a:t>Bomba</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Locations</a:t>
            </a:r>
          </a:p>
          <a:p>
            <a:pPr marL="914400" lvl="1" indent="-457200">
              <a:buFont typeface="Arial" panose="020B0604020202020204" pitchFamily="34" charset="0"/>
              <a:buChar char="•"/>
            </a:pPr>
            <a:r>
              <a:rPr lang="en-US" sz="2800" dirty="0">
                <a:solidFill>
                  <a:schemeClr val="bg1"/>
                </a:solidFill>
              </a:rPr>
              <a:t>New York</a:t>
            </a:r>
          </a:p>
          <a:p>
            <a:pPr marL="914400" lvl="1" indent="-457200">
              <a:buFont typeface="Arial" panose="020B0604020202020204" pitchFamily="34" charset="0"/>
              <a:buChar char="•"/>
            </a:pPr>
            <a:r>
              <a:rPr lang="en-US" sz="2800" dirty="0">
                <a:solidFill>
                  <a:schemeClr val="bg1"/>
                </a:solidFill>
              </a:rPr>
              <a:t>Cuba</a:t>
            </a:r>
          </a:p>
          <a:p>
            <a:pPr marL="914400" lvl="1" indent="-457200">
              <a:buFont typeface="Arial" panose="020B0604020202020204" pitchFamily="34" charset="0"/>
              <a:buChar char="•"/>
            </a:pPr>
            <a:r>
              <a:rPr lang="en-US" sz="2800" dirty="0">
                <a:solidFill>
                  <a:schemeClr val="bg1"/>
                </a:solidFill>
              </a:rPr>
              <a:t>Puerto Rico</a:t>
            </a:r>
          </a:p>
          <a:p>
            <a:pPr marL="914400" lvl="1" indent="-457200">
              <a:buFont typeface="Arial" panose="020B0604020202020204" pitchFamily="34" charset="0"/>
              <a:buChar char="•"/>
            </a:pPr>
            <a:endParaRPr lang="en-US" sz="2800" dirty="0">
              <a:solidFill>
                <a:schemeClr val="bg1"/>
              </a:solidFill>
            </a:endParaRPr>
          </a:p>
        </p:txBody>
      </p:sp>
      <p:pic>
        <p:nvPicPr>
          <p:cNvPr id="10" name="Sabana_Havana">
            <a:hlinkClick r:id="" action="ppaction://media"/>
            <a:extLst>
              <a:ext uri="{FF2B5EF4-FFF2-40B4-BE49-F238E27FC236}">
                <a16:creationId xmlns:a16="http://schemas.microsoft.com/office/drawing/2014/main" id="{B966D6C5-46F0-44A6-91FC-96681241F90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609050" y="1937537"/>
            <a:ext cx="359531" cy="359532"/>
          </a:xfrm>
          <a:prstGeom prst="rect">
            <a:avLst/>
          </a:prstGeom>
        </p:spPr>
      </p:pic>
      <p:pic>
        <p:nvPicPr>
          <p:cNvPr id="16" name="On_the_beach_preview">
            <a:hlinkClick r:id="" action="ppaction://media"/>
            <a:extLst>
              <a:ext uri="{FF2B5EF4-FFF2-40B4-BE49-F238E27FC236}">
                <a16:creationId xmlns:a16="http://schemas.microsoft.com/office/drawing/2014/main" id="{C3E17E15-9F19-483C-8415-DBCFAA4CA5CC}"/>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7130596" y="2769583"/>
            <a:ext cx="369661" cy="369660"/>
          </a:xfrm>
          <a:prstGeom prst="rect">
            <a:avLst/>
          </a:prstGeom>
        </p:spPr>
      </p:pic>
    </p:spTree>
    <p:extLst>
      <p:ext uri="{BB962C8B-B14F-4D97-AF65-F5344CB8AC3E}">
        <p14:creationId xmlns:p14="http://schemas.microsoft.com/office/powerpoint/2010/main" val="3986154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460"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563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0"/>
                </p:tgtEl>
              </p:cMediaNode>
            </p:audio>
            <p:audio>
              <p:cMediaNode vol="80000">
                <p:cTn id="12"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0120" y="434101"/>
            <a:ext cx="7169753" cy="1232750"/>
          </a:xfrm>
        </p:spPr>
        <p:txBody>
          <a:bodyPr anchor="b">
            <a:normAutofit/>
          </a:bodyPr>
          <a:lstStyle/>
          <a:p>
            <a:r>
              <a:rPr lang="en-US">
                <a:solidFill>
                  <a:schemeClr val="bg1"/>
                </a:solidFill>
              </a:rPr>
              <a:t>Description</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Content Placeholder 2"/>
          <p:cNvSpPr>
            <a:spLocks noGrp="1"/>
          </p:cNvSpPr>
          <p:nvPr>
            <p:ph idx="1"/>
          </p:nvPr>
        </p:nvSpPr>
        <p:spPr>
          <a:xfrm>
            <a:off x="960119" y="2942252"/>
            <a:ext cx="10266681" cy="3172409"/>
          </a:xfrm>
        </p:spPr>
        <p:txBody>
          <a:bodyPr>
            <a:normAutofit fontScale="92500" lnSpcReduction="10000"/>
          </a:bodyPr>
          <a:lstStyle/>
          <a:p>
            <a:r>
              <a:rPr lang="en-US" dirty="0"/>
              <a:t>Often requires a partner</a:t>
            </a:r>
          </a:p>
          <a:p>
            <a:pPr lvl="1"/>
            <a:r>
              <a:rPr lang="en-US" dirty="0"/>
              <a:t>Lead</a:t>
            </a:r>
          </a:p>
          <a:p>
            <a:pPr lvl="1"/>
            <a:r>
              <a:rPr lang="en-US" dirty="0"/>
              <a:t>Follow</a:t>
            </a:r>
          </a:p>
          <a:p>
            <a:r>
              <a:rPr lang="en-US" dirty="0"/>
              <a:t>Form of communication</a:t>
            </a:r>
          </a:p>
          <a:p>
            <a:pPr lvl="1"/>
            <a:r>
              <a:rPr lang="en-US" dirty="0"/>
              <a:t>Lead to Follow</a:t>
            </a:r>
          </a:p>
          <a:p>
            <a:pPr lvl="1"/>
            <a:r>
              <a:rPr lang="en-US" dirty="0"/>
              <a:t>Follow to Lead</a:t>
            </a:r>
          </a:p>
          <a:p>
            <a:r>
              <a:rPr lang="en-US" dirty="0"/>
              <a:t>Can be danced without a partner</a:t>
            </a:r>
          </a:p>
          <a:p>
            <a:pPr lvl="1"/>
            <a:r>
              <a:rPr lang="en-US" dirty="0"/>
              <a:t>Shines</a:t>
            </a:r>
          </a:p>
        </p:txBody>
      </p:sp>
    </p:spTree>
    <p:extLst>
      <p:ext uri="{BB962C8B-B14F-4D97-AF65-F5344CB8AC3E}">
        <p14:creationId xmlns:p14="http://schemas.microsoft.com/office/powerpoint/2010/main" val="2637815158"/>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700</Words>
  <Application>Microsoft Office PowerPoint</Application>
  <PresentationFormat>Widescreen</PresentationFormat>
  <Paragraphs>139</Paragraphs>
  <Slides>19</Slides>
  <Notes>8</Notes>
  <HiddenSlides>2</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Arial</vt:lpstr>
      <vt:lpstr>Calibri</vt:lpstr>
      <vt:lpstr>Century Schoolbook</vt:lpstr>
      <vt:lpstr>Corbel</vt:lpstr>
      <vt:lpstr>Segoe UI</vt:lpstr>
      <vt:lpstr>Segoe UI Light</vt:lpstr>
      <vt:lpstr>Segoe UI Semibold</vt:lpstr>
      <vt:lpstr>Segoe UI Semilight</vt:lpstr>
      <vt:lpstr>Headlines</vt:lpstr>
      <vt:lpstr>QuickStarter Theme</vt:lpstr>
      <vt:lpstr>Here's your outline to get started</vt:lpstr>
      <vt:lpstr>Related topics to research</vt:lpstr>
      <vt:lpstr>SALSA</vt:lpstr>
      <vt:lpstr>PowerPoint Presentation</vt:lpstr>
      <vt:lpstr>PowerPoint Presentation</vt:lpstr>
      <vt:lpstr>Contents</vt:lpstr>
      <vt:lpstr>Origin</vt:lpstr>
      <vt:lpstr>PowerPoint Presentation</vt:lpstr>
      <vt:lpstr>Description</vt:lpstr>
      <vt:lpstr>Description</vt:lpstr>
      <vt:lpstr>Closed vs. Open</vt:lpstr>
      <vt:lpstr>Rhythm</vt:lpstr>
      <vt:lpstr>Rhythm</vt:lpstr>
      <vt:lpstr>Styles</vt:lpstr>
      <vt:lpstr>Styles</vt:lpstr>
      <vt:lpstr>Styles</vt:lpstr>
      <vt:lpstr>Styles</vt:lpstr>
      <vt:lpstr>Salsa Basic (On 1)</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William Ona</dc:creator>
  <cp:lastModifiedBy>William Ona</cp:lastModifiedBy>
  <cp:revision>3</cp:revision>
  <dcterms:created xsi:type="dcterms:W3CDTF">2019-01-29T05:05:10Z</dcterms:created>
  <dcterms:modified xsi:type="dcterms:W3CDTF">2019-01-29T05:16:54Z</dcterms:modified>
</cp:coreProperties>
</file>